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76" r:id="rId1"/>
  </p:sldMasterIdLst>
  <p:notesMasterIdLst>
    <p:notesMasterId r:id="rId27"/>
  </p:notesMasterIdLst>
  <p:handoutMasterIdLst>
    <p:handoutMasterId r:id="rId28"/>
  </p:handoutMasterIdLst>
  <p:sldIdLst>
    <p:sldId id="366" r:id="rId2"/>
    <p:sldId id="527" r:id="rId3"/>
    <p:sldId id="532" r:id="rId4"/>
    <p:sldId id="523" r:id="rId5"/>
    <p:sldId id="524" r:id="rId6"/>
    <p:sldId id="533" r:id="rId7"/>
    <p:sldId id="534" r:id="rId8"/>
    <p:sldId id="526" r:id="rId9"/>
    <p:sldId id="535" r:id="rId10"/>
    <p:sldId id="507" r:id="rId11"/>
    <p:sldId id="528" r:id="rId12"/>
    <p:sldId id="506" r:id="rId13"/>
    <p:sldId id="504" r:id="rId14"/>
    <p:sldId id="508" r:id="rId15"/>
    <p:sldId id="509" r:id="rId16"/>
    <p:sldId id="515" r:id="rId17"/>
    <p:sldId id="516" r:id="rId18"/>
    <p:sldId id="529" r:id="rId19"/>
    <p:sldId id="514" r:id="rId20"/>
    <p:sldId id="511" r:id="rId21"/>
    <p:sldId id="512" r:id="rId22"/>
    <p:sldId id="540" r:id="rId23"/>
    <p:sldId id="513" r:id="rId24"/>
    <p:sldId id="530" r:id="rId25"/>
    <p:sldId id="531" r:id="rId26"/>
  </p:sldIdLst>
  <p:sldSz cx="9144000" cy="6858000" type="screen4x3"/>
  <p:notesSz cx="6881813"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1" hangingPunct="1">
      <a:defRPr kern="1200">
        <a:solidFill>
          <a:schemeClr val="tx1"/>
        </a:solidFill>
        <a:latin typeface="Arial" charset="0"/>
        <a:ea typeface="+mn-ea"/>
        <a:cs typeface="+mn-cs"/>
      </a:defRPr>
    </a:lvl6pPr>
    <a:lvl7pPr marL="2743200" algn="l" defTabSz="914400" rtl="0" eaLnBrk="1" latinLnBrk="1" hangingPunct="1">
      <a:defRPr kern="1200">
        <a:solidFill>
          <a:schemeClr val="tx1"/>
        </a:solidFill>
        <a:latin typeface="Arial" charset="0"/>
        <a:ea typeface="+mn-ea"/>
        <a:cs typeface="+mn-cs"/>
      </a:defRPr>
    </a:lvl7pPr>
    <a:lvl8pPr marL="3200400" algn="l" defTabSz="914400" rtl="0" eaLnBrk="1" latinLnBrk="1" hangingPunct="1">
      <a:defRPr kern="1200">
        <a:solidFill>
          <a:schemeClr val="tx1"/>
        </a:solidFill>
        <a:latin typeface="Arial" charset="0"/>
        <a:ea typeface="+mn-ea"/>
        <a:cs typeface="+mn-cs"/>
      </a:defRPr>
    </a:lvl8pPr>
    <a:lvl9pPr marL="3657600" algn="l" defTabSz="914400" rtl="0" eaLnBrk="1" latinLnBrk="1"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66"/>
    <a:srgbClr val="FF3399"/>
    <a:srgbClr val="CCFFFF"/>
    <a:srgbClr val="DDDDDD"/>
    <a:srgbClr val="C1C1E1"/>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보통 스타일 2 - 강조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84" autoAdjust="0"/>
    <p:restoredTop sz="81148" autoAdjust="0"/>
  </p:normalViewPr>
  <p:slideViewPr>
    <p:cSldViewPr>
      <p:cViewPr varScale="1">
        <p:scale>
          <a:sx n="91" d="100"/>
          <a:sy n="91" d="100"/>
        </p:scale>
        <p:origin x="230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82913" cy="466725"/>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97313" y="0"/>
            <a:ext cx="2982912" cy="466725"/>
          </a:xfrm>
          <a:prstGeom prst="rect">
            <a:avLst/>
          </a:prstGeom>
        </p:spPr>
        <p:txBody>
          <a:bodyPr vert="horz" lIns="91440" tIns="45720" rIns="91440" bIns="45720" rtlCol="0"/>
          <a:lstStyle>
            <a:lvl1pPr algn="r">
              <a:defRPr sz="1200"/>
            </a:lvl1pPr>
          </a:lstStyle>
          <a:p>
            <a:fld id="{C9947130-5638-4DCD-A05C-2A8AC3FFD3A5}" type="datetimeFigureOut">
              <a:rPr lang="ko-KR" altLang="en-US" smtClean="0"/>
              <a:t>2024-09-13</a:t>
            </a:fld>
            <a:endParaRPr lang="ko-KR" altLang="en-US"/>
          </a:p>
        </p:txBody>
      </p:sp>
      <p:sp>
        <p:nvSpPr>
          <p:cNvPr id="4" name="바닥글 개체 틀 3"/>
          <p:cNvSpPr>
            <a:spLocks noGrp="1"/>
          </p:cNvSpPr>
          <p:nvPr>
            <p:ph type="ftr" sz="quarter" idx="2"/>
          </p:nvPr>
        </p:nvSpPr>
        <p:spPr>
          <a:xfrm>
            <a:off x="0" y="8829675"/>
            <a:ext cx="2982913" cy="466725"/>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97313" y="8829675"/>
            <a:ext cx="2982912" cy="466725"/>
          </a:xfrm>
          <a:prstGeom prst="rect">
            <a:avLst/>
          </a:prstGeom>
        </p:spPr>
        <p:txBody>
          <a:bodyPr vert="horz" lIns="91440" tIns="45720" rIns="91440" bIns="45720" rtlCol="0" anchor="b"/>
          <a:lstStyle>
            <a:lvl1pPr algn="r">
              <a:defRPr sz="1200"/>
            </a:lvl1pPr>
          </a:lstStyle>
          <a:p>
            <a:fld id="{A610A381-278F-4B9E-83B8-5174DF246951}" type="slidenum">
              <a:rPr lang="ko-KR" altLang="en-US" smtClean="0"/>
              <a:t>‹#›</a:t>
            </a:fld>
            <a:endParaRPr lang="ko-KR" altLang="en-US"/>
          </a:p>
        </p:txBody>
      </p:sp>
    </p:spTree>
    <p:extLst>
      <p:ext uri="{BB962C8B-B14F-4D97-AF65-F5344CB8AC3E}">
        <p14:creationId xmlns:p14="http://schemas.microsoft.com/office/powerpoint/2010/main" val="24848162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eaLnBrk="1" hangingPunct="1">
              <a:defRPr sz="1200">
                <a:latin typeface="Arial" pitchFamily="34" charset="0"/>
                <a:ea typeface="굴림" pitchFamily="50" charset="-127"/>
              </a:defRPr>
            </a:lvl1pPr>
          </a:lstStyle>
          <a:p>
            <a:pPr>
              <a:defRPr/>
            </a:pPr>
            <a:endParaRPr lang="en-US" altLang="ko-KR"/>
          </a:p>
        </p:txBody>
      </p:sp>
      <p:sp>
        <p:nvSpPr>
          <p:cNvPr id="4099" name="Rectangle 3"/>
          <p:cNvSpPr>
            <a:spLocks noGrp="1" noChangeArrowheads="1"/>
          </p:cNvSpPr>
          <p:nvPr>
            <p:ph type="dt" idx="1"/>
          </p:nvPr>
        </p:nvSpPr>
        <p:spPr bwMode="auto">
          <a:xfrm>
            <a:off x="3897313" y="0"/>
            <a:ext cx="2982912"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eaLnBrk="1" hangingPunct="1">
              <a:defRPr sz="1200">
                <a:latin typeface="Arial" pitchFamily="34" charset="0"/>
                <a:ea typeface="굴림" pitchFamily="50" charset="-127"/>
              </a:defRPr>
            </a:lvl1pPr>
          </a:lstStyle>
          <a:p>
            <a:pPr>
              <a:defRPr/>
            </a:pPr>
            <a:endParaRPr lang="en-US" altLang="ko-KR"/>
          </a:p>
        </p:txBody>
      </p:sp>
      <p:sp>
        <p:nvSpPr>
          <p:cNvPr id="41988" name="Rectangle 4"/>
          <p:cNvSpPr>
            <a:spLocks noGrp="1" noRot="1" noChangeAspect="1"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8975" y="4416425"/>
            <a:ext cx="5505450" cy="41830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en-US" altLang="ko-KR" noProof="0"/>
              <a:t>Click to edit Master text styles</a:t>
            </a:r>
          </a:p>
          <a:p>
            <a:pPr lvl="1"/>
            <a:r>
              <a:rPr lang="en-US" altLang="ko-KR" noProof="0"/>
              <a:t>Second level</a:t>
            </a:r>
          </a:p>
          <a:p>
            <a:pPr lvl="2"/>
            <a:r>
              <a:rPr lang="en-US" altLang="ko-KR" noProof="0"/>
              <a:t>Third level</a:t>
            </a:r>
          </a:p>
          <a:p>
            <a:pPr lvl="3"/>
            <a:r>
              <a:rPr lang="en-US" altLang="ko-KR" noProof="0"/>
              <a:t>Fourth level</a:t>
            </a:r>
          </a:p>
          <a:p>
            <a:pPr lvl="4"/>
            <a:r>
              <a:rPr lang="en-US" altLang="ko-KR" noProof="0"/>
              <a:t>Fifth level</a:t>
            </a:r>
          </a:p>
        </p:txBody>
      </p:sp>
      <p:sp>
        <p:nvSpPr>
          <p:cNvPr id="4102" name="Rectangle 6"/>
          <p:cNvSpPr>
            <a:spLocks noGrp="1" noChangeArrowheads="1"/>
          </p:cNvSpPr>
          <p:nvPr>
            <p:ph type="ftr" sz="quarter" idx="4"/>
          </p:nvPr>
        </p:nvSpPr>
        <p:spPr bwMode="auto">
          <a:xfrm>
            <a:off x="0" y="8829675"/>
            <a:ext cx="2982913"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eaLnBrk="1" hangingPunct="1">
              <a:defRPr sz="1200">
                <a:latin typeface="Arial" pitchFamily="34" charset="0"/>
                <a:ea typeface="굴림" pitchFamily="50" charset="-127"/>
              </a:defRPr>
            </a:lvl1pPr>
          </a:lstStyle>
          <a:p>
            <a:pPr>
              <a:defRPr/>
            </a:pPr>
            <a:endParaRPr lang="en-US" altLang="ko-KR"/>
          </a:p>
        </p:txBody>
      </p:sp>
      <p:sp>
        <p:nvSpPr>
          <p:cNvPr id="4103" name="Rectangle 7"/>
          <p:cNvSpPr>
            <a:spLocks noGrp="1" noChangeArrowheads="1"/>
          </p:cNvSpPr>
          <p:nvPr>
            <p:ph type="sldNum" sz="quarter" idx="5"/>
          </p:nvPr>
        </p:nvSpPr>
        <p:spPr bwMode="auto">
          <a:xfrm>
            <a:off x="3897313" y="8829675"/>
            <a:ext cx="2982912"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eaLnBrk="1" hangingPunct="1">
              <a:defRPr sz="1200">
                <a:latin typeface="Arial" pitchFamily="34" charset="0"/>
                <a:ea typeface="굴림" pitchFamily="50" charset="-127"/>
              </a:defRPr>
            </a:lvl1pPr>
          </a:lstStyle>
          <a:p>
            <a:pPr>
              <a:defRPr/>
            </a:pPr>
            <a:fld id="{1CEAE66B-978B-4024-830A-C3F0A0E86EEE}" type="slidenum">
              <a:rPr lang="ko-KR" altLang="en-US"/>
              <a:pPr>
                <a:defRPr/>
              </a:pPr>
              <a:t>‹#›</a:t>
            </a:fld>
            <a:endParaRPr lang="en-US" altLang="ko-KR"/>
          </a:p>
        </p:txBody>
      </p:sp>
    </p:spTree>
    <p:extLst>
      <p:ext uri="{BB962C8B-B14F-4D97-AF65-F5344CB8AC3E}">
        <p14:creationId xmlns:p14="http://schemas.microsoft.com/office/powerpoint/2010/main" val="1802422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슬라이드 이미지 개체 틀 1"/>
          <p:cNvSpPr>
            <a:spLocks noGrp="1" noRot="1" noChangeAspect="1" noTextEdit="1"/>
          </p:cNvSpPr>
          <p:nvPr>
            <p:ph type="sldImg"/>
          </p:nvPr>
        </p:nvSpPr>
        <p:spPr>
          <a:ln/>
        </p:spPr>
      </p:sp>
      <p:sp>
        <p:nvSpPr>
          <p:cNvPr id="43011" name="슬라이드 노트 개체 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ko-KR" altLang="en-US" dirty="0"/>
          </a:p>
        </p:txBody>
      </p:sp>
      <p:sp>
        <p:nvSpPr>
          <p:cNvPr id="43012" name="슬라이드 번호 개체 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a:solidFill>
                  <a:schemeClr val="tx1"/>
                </a:solidFill>
                <a:latin typeface="Arial" charset="0"/>
              </a:defRPr>
            </a:lvl1pPr>
            <a:lvl2pPr marL="742950" indent="-285750" defTabSz="923925">
              <a:defRPr>
                <a:solidFill>
                  <a:schemeClr val="tx1"/>
                </a:solidFill>
                <a:latin typeface="Arial" charset="0"/>
              </a:defRPr>
            </a:lvl2pPr>
            <a:lvl3pPr marL="1143000" indent="-228600" defTabSz="923925">
              <a:defRPr>
                <a:solidFill>
                  <a:schemeClr val="tx1"/>
                </a:solidFill>
                <a:latin typeface="Arial" charset="0"/>
              </a:defRPr>
            </a:lvl3pPr>
            <a:lvl4pPr marL="1600200" indent="-228600" defTabSz="923925">
              <a:defRPr>
                <a:solidFill>
                  <a:schemeClr val="tx1"/>
                </a:solidFill>
                <a:latin typeface="Arial" charset="0"/>
              </a:defRPr>
            </a:lvl4pPr>
            <a:lvl5pPr marL="2057400" indent="-228600" defTabSz="923925">
              <a:defRPr>
                <a:solidFill>
                  <a:schemeClr val="tx1"/>
                </a:solidFill>
                <a:latin typeface="Arial" charset="0"/>
              </a:defRPr>
            </a:lvl5pPr>
            <a:lvl6pPr marL="2514600" indent="-228600" defTabSz="923925" eaLnBrk="0" fontAlgn="base" hangingPunct="0">
              <a:spcBef>
                <a:spcPct val="0"/>
              </a:spcBef>
              <a:spcAft>
                <a:spcPct val="0"/>
              </a:spcAft>
              <a:defRPr>
                <a:solidFill>
                  <a:schemeClr val="tx1"/>
                </a:solidFill>
                <a:latin typeface="Arial" charset="0"/>
              </a:defRPr>
            </a:lvl6pPr>
            <a:lvl7pPr marL="2971800" indent="-228600" defTabSz="923925" eaLnBrk="0" fontAlgn="base" hangingPunct="0">
              <a:spcBef>
                <a:spcPct val="0"/>
              </a:spcBef>
              <a:spcAft>
                <a:spcPct val="0"/>
              </a:spcAft>
              <a:defRPr>
                <a:solidFill>
                  <a:schemeClr val="tx1"/>
                </a:solidFill>
                <a:latin typeface="Arial" charset="0"/>
              </a:defRPr>
            </a:lvl7pPr>
            <a:lvl8pPr marL="3429000" indent="-228600" defTabSz="923925" eaLnBrk="0" fontAlgn="base" hangingPunct="0">
              <a:spcBef>
                <a:spcPct val="0"/>
              </a:spcBef>
              <a:spcAft>
                <a:spcPct val="0"/>
              </a:spcAft>
              <a:defRPr>
                <a:solidFill>
                  <a:schemeClr val="tx1"/>
                </a:solidFill>
                <a:latin typeface="Arial" charset="0"/>
              </a:defRPr>
            </a:lvl8pPr>
            <a:lvl9pPr marL="3886200" indent="-228600" defTabSz="923925" eaLnBrk="0" fontAlgn="base" hangingPunct="0">
              <a:spcBef>
                <a:spcPct val="0"/>
              </a:spcBef>
              <a:spcAft>
                <a:spcPct val="0"/>
              </a:spcAft>
              <a:defRPr>
                <a:solidFill>
                  <a:schemeClr val="tx1"/>
                </a:solidFill>
                <a:latin typeface="Arial" charset="0"/>
              </a:defRPr>
            </a:lvl9pPr>
          </a:lstStyle>
          <a:p>
            <a:fld id="{DB07D9C7-5CEC-4D83-9AC3-F1529E3F1BB5}" type="slidenum">
              <a:rPr lang="ko-KR" altLang="en-US" smtClean="0">
                <a:ea typeface="굴림" charset="-127"/>
              </a:rPr>
              <a:pPr/>
              <a:t>1</a:t>
            </a:fld>
            <a:endParaRPr lang="en-US" altLang="ko-KR">
              <a:ea typeface="굴림" charset="-127"/>
            </a:endParaRPr>
          </a:p>
        </p:txBody>
      </p:sp>
    </p:spTree>
    <p:extLst>
      <p:ext uri="{BB962C8B-B14F-4D97-AF65-F5344CB8AC3E}">
        <p14:creationId xmlns:p14="http://schemas.microsoft.com/office/powerpoint/2010/main" val="44380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1CEAE66B-978B-4024-830A-C3F0A0E86EEE}" type="slidenum">
              <a:rPr lang="ko-KR" altLang="en-US" smtClean="0"/>
              <a:pPr>
                <a:defRPr/>
              </a:pPr>
              <a:t>14</a:t>
            </a:fld>
            <a:endParaRPr lang="en-US" altLang="ko-KR"/>
          </a:p>
        </p:txBody>
      </p:sp>
    </p:spTree>
    <p:extLst>
      <p:ext uri="{BB962C8B-B14F-4D97-AF65-F5344CB8AC3E}">
        <p14:creationId xmlns:p14="http://schemas.microsoft.com/office/powerpoint/2010/main" val="3893549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143000" y="1122363"/>
            <a:ext cx="6858000" cy="2387600"/>
          </a:xfrm>
        </p:spPr>
        <p:txBody>
          <a:bodyPr anchor="b"/>
          <a:lstStyle>
            <a:lvl1pPr algn="ctr">
              <a:defRPr sz="4500"/>
            </a:lvl1pPr>
          </a:lstStyle>
          <a:p>
            <a:r>
              <a:rPr lang="ko-KR" altLang="en-US"/>
              <a:t>마스터 제목 스타일 편집</a:t>
            </a:r>
          </a:p>
        </p:txBody>
      </p:sp>
      <p:sp>
        <p:nvSpPr>
          <p:cNvPr id="3" name="부제목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p>
        </p:txBody>
      </p:sp>
      <p:sp>
        <p:nvSpPr>
          <p:cNvPr id="4" name="날짜 개체 틀 3"/>
          <p:cNvSpPr>
            <a:spLocks noGrp="1"/>
          </p:cNvSpPr>
          <p:nvPr>
            <p:ph type="dt" sz="half" idx="10"/>
          </p:nvPr>
        </p:nvSpPr>
        <p:spPr/>
        <p:txBody>
          <a:bodyPr/>
          <a:lstStyle/>
          <a:p>
            <a:pPr>
              <a:defRPr/>
            </a:pPr>
            <a:endParaRPr lang="en-US" altLang="ko-KR"/>
          </a:p>
        </p:txBody>
      </p:sp>
      <p:sp>
        <p:nvSpPr>
          <p:cNvPr id="5" name="바닥글 개체 틀 4"/>
          <p:cNvSpPr>
            <a:spLocks noGrp="1"/>
          </p:cNvSpPr>
          <p:nvPr>
            <p:ph type="ftr" sz="quarter" idx="11"/>
          </p:nvPr>
        </p:nvSpPr>
        <p:spPr/>
        <p:txBody>
          <a:bodyPr/>
          <a:lstStyle/>
          <a:p>
            <a:pPr>
              <a:defRPr/>
            </a:pPr>
            <a:endParaRPr lang="en-US" altLang="ko-KR"/>
          </a:p>
        </p:txBody>
      </p:sp>
      <p:sp>
        <p:nvSpPr>
          <p:cNvPr id="6" name="슬라이드 번호 개체 틀 5"/>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4003420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pPr>
              <a:defRPr/>
            </a:pPr>
            <a:endParaRPr lang="en-US" altLang="ko-KR"/>
          </a:p>
        </p:txBody>
      </p:sp>
      <p:sp>
        <p:nvSpPr>
          <p:cNvPr id="5" name="바닥글 개체 틀 4"/>
          <p:cNvSpPr>
            <a:spLocks noGrp="1"/>
          </p:cNvSpPr>
          <p:nvPr>
            <p:ph type="ftr" sz="quarter" idx="11"/>
          </p:nvPr>
        </p:nvSpPr>
        <p:spPr/>
        <p:txBody>
          <a:bodyPr/>
          <a:lstStyle/>
          <a:p>
            <a:pPr>
              <a:defRPr/>
            </a:pPr>
            <a:endParaRPr lang="en-US" altLang="ko-KR"/>
          </a:p>
        </p:txBody>
      </p:sp>
      <p:sp>
        <p:nvSpPr>
          <p:cNvPr id="6" name="슬라이드 번호 개체 틀 5"/>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58913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543675" y="365125"/>
            <a:ext cx="1971675" cy="5811838"/>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628650" y="365125"/>
            <a:ext cx="5800725"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pPr>
              <a:defRPr/>
            </a:pPr>
            <a:endParaRPr lang="en-US" altLang="ko-KR"/>
          </a:p>
        </p:txBody>
      </p:sp>
      <p:sp>
        <p:nvSpPr>
          <p:cNvPr id="5" name="바닥글 개체 틀 4"/>
          <p:cNvSpPr>
            <a:spLocks noGrp="1"/>
          </p:cNvSpPr>
          <p:nvPr>
            <p:ph type="ftr" sz="quarter" idx="11"/>
          </p:nvPr>
        </p:nvSpPr>
        <p:spPr/>
        <p:txBody>
          <a:bodyPr/>
          <a:lstStyle/>
          <a:p>
            <a:pPr>
              <a:defRPr/>
            </a:pPr>
            <a:endParaRPr lang="en-US" altLang="ko-KR"/>
          </a:p>
        </p:txBody>
      </p:sp>
      <p:sp>
        <p:nvSpPr>
          <p:cNvPr id="6" name="슬라이드 번호 개체 틀 5"/>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1201885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pPr>
              <a:defRPr/>
            </a:pPr>
            <a:endParaRPr lang="en-US" altLang="ko-KR"/>
          </a:p>
        </p:txBody>
      </p:sp>
      <p:sp>
        <p:nvSpPr>
          <p:cNvPr id="5" name="바닥글 개체 틀 4"/>
          <p:cNvSpPr>
            <a:spLocks noGrp="1"/>
          </p:cNvSpPr>
          <p:nvPr>
            <p:ph type="ftr" sz="quarter" idx="11"/>
          </p:nvPr>
        </p:nvSpPr>
        <p:spPr/>
        <p:txBody>
          <a:bodyPr/>
          <a:lstStyle/>
          <a:p>
            <a:pPr>
              <a:defRPr/>
            </a:pPr>
            <a:endParaRPr lang="en-US" altLang="ko-KR"/>
          </a:p>
        </p:txBody>
      </p:sp>
      <p:sp>
        <p:nvSpPr>
          <p:cNvPr id="6" name="슬라이드 번호 개체 틀 5"/>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362768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623888" y="1709739"/>
            <a:ext cx="7886700" cy="2852737"/>
          </a:xfrm>
        </p:spPr>
        <p:txBody>
          <a:bodyPr anchor="b"/>
          <a:lstStyle>
            <a:lvl1pPr>
              <a:defRPr sz="4500"/>
            </a:lvl1pPr>
          </a:lstStyle>
          <a:p>
            <a:r>
              <a:rPr lang="ko-KR" altLang="en-US"/>
              <a:t>마스터 제목 스타일 편집</a:t>
            </a:r>
          </a:p>
        </p:txBody>
      </p:sp>
      <p:sp>
        <p:nvSpPr>
          <p:cNvPr id="3" name="텍스트 개체 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ko-KR" altLang="en-US"/>
              <a:t>마스터 텍스트 스타일 편집</a:t>
            </a:r>
          </a:p>
        </p:txBody>
      </p:sp>
      <p:sp>
        <p:nvSpPr>
          <p:cNvPr id="4" name="날짜 개체 틀 3"/>
          <p:cNvSpPr>
            <a:spLocks noGrp="1"/>
          </p:cNvSpPr>
          <p:nvPr>
            <p:ph type="dt" sz="half" idx="10"/>
          </p:nvPr>
        </p:nvSpPr>
        <p:spPr/>
        <p:txBody>
          <a:bodyPr/>
          <a:lstStyle/>
          <a:p>
            <a:pPr>
              <a:defRPr/>
            </a:pPr>
            <a:endParaRPr lang="en-US" altLang="ko-KR"/>
          </a:p>
        </p:txBody>
      </p:sp>
      <p:sp>
        <p:nvSpPr>
          <p:cNvPr id="5" name="바닥글 개체 틀 4"/>
          <p:cNvSpPr>
            <a:spLocks noGrp="1"/>
          </p:cNvSpPr>
          <p:nvPr>
            <p:ph type="ftr" sz="quarter" idx="11"/>
          </p:nvPr>
        </p:nvSpPr>
        <p:spPr/>
        <p:txBody>
          <a:bodyPr/>
          <a:lstStyle/>
          <a:p>
            <a:pPr>
              <a:defRPr/>
            </a:pPr>
            <a:endParaRPr lang="en-US" altLang="ko-KR"/>
          </a:p>
        </p:txBody>
      </p:sp>
      <p:sp>
        <p:nvSpPr>
          <p:cNvPr id="6" name="슬라이드 번호 개체 틀 5"/>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359288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628650" y="1825625"/>
            <a:ext cx="38862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29150" y="1825625"/>
            <a:ext cx="38862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pPr>
              <a:defRPr/>
            </a:pPr>
            <a:endParaRPr lang="en-US" altLang="ko-KR"/>
          </a:p>
        </p:txBody>
      </p:sp>
      <p:sp>
        <p:nvSpPr>
          <p:cNvPr id="6" name="바닥글 개체 틀 5"/>
          <p:cNvSpPr>
            <a:spLocks noGrp="1"/>
          </p:cNvSpPr>
          <p:nvPr>
            <p:ph type="ftr" sz="quarter" idx="11"/>
          </p:nvPr>
        </p:nvSpPr>
        <p:spPr/>
        <p:txBody>
          <a:bodyPr/>
          <a:lstStyle/>
          <a:p>
            <a:pPr>
              <a:defRPr/>
            </a:pPr>
            <a:endParaRPr lang="en-US" altLang="ko-KR"/>
          </a:p>
        </p:txBody>
      </p:sp>
      <p:sp>
        <p:nvSpPr>
          <p:cNvPr id="7" name="슬라이드 번호 개체 틀 6"/>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3511416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629841" y="365126"/>
            <a:ext cx="7886700" cy="1325563"/>
          </a:xfrm>
        </p:spPr>
        <p:txBody>
          <a:bodyPr/>
          <a:lstStyle/>
          <a:p>
            <a:r>
              <a:rPr lang="ko-KR" altLang="en-US"/>
              <a:t>마스터 제목 스타일 편집</a:t>
            </a:r>
          </a:p>
        </p:txBody>
      </p:sp>
      <p:sp>
        <p:nvSpPr>
          <p:cNvPr id="3" name="텍스트 개체 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 편집</a:t>
            </a:r>
          </a:p>
        </p:txBody>
      </p:sp>
      <p:sp>
        <p:nvSpPr>
          <p:cNvPr id="4" name="내용 개체 틀 3"/>
          <p:cNvSpPr>
            <a:spLocks noGrp="1"/>
          </p:cNvSpPr>
          <p:nvPr>
            <p:ph sz="half" idx="2"/>
          </p:nvPr>
        </p:nvSpPr>
        <p:spPr>
          <a:xfrm>
            <a:off x="629842" y="2505075"/>
            <a:ext cx="3868340"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 편집</a:t>
            </a:r>
          </a:p>
        </p:txBody>
      </p:sp>
      <p:sp>
        <p:nvSpPr>
          <p:cNvPr id="6" name="내용 개체 틀 5"/>
          <p:cNvSpPr>
            <a:spLocks noGrp="1"/>
          </p:cNvSpPr>
          <p:nvPr>
            <p:ph sz="quarter" idx="4"/>
          </p:nvPr>
        </p:nvSpPr>
        <p:spPr>
          <a:xfrm>
            <a:off x="4629150" y="2505075"/>
            <a:ext cx="3887391"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pPr>
              <a:defRPr/>
            </a:pPr>
            <a:endParaRPr lang="en-US" altLang="ko-KR"/>
          </a:p>
        </p:txBody>
      </p:sp>
      <p:sp>
        <p:nvSpPr>
          <p:cNvPr id="8" name="바닥글 개체 틀 7"/>
          <p:cNvSpPr>
            <a:spLocks noGrp="1"/>
          </p:cNvSpPr>
          <p:nvPr>
            <p:ph type="ftr" sz="quarter" idx="11"/>
          </p:nvPr>
        </p:nvSpPr>
        <p:spPr/>
        <p:txBody>
          <a:bodyPr/>
          <a:lstStyle/>
          <a:p>
            <a:pPr>
              <a:defRPr/>
            </a:pPr>
            <a:endParaRPr lang="en-US" altLang="ko-KR"/>
          </a:p>
        </p:txBody>
      </p:sp>
      <p:sp>
        <p:nvSpPr>
          <p:cNvPr id="9" name="슬라이드 번호 개체 틀 8"/>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2152333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pPr>
              <a:defRPr/>
            </a:pPr>
            <a:endParaRPr lang="en-US" altLang="ko-KR"/>
          </a:p>
        </p:txBody>
      </p:sp>
      <p:sp>
        <p:nvSpPr>
          <p:cNvPr id="4" name="바닥글 개체 틀 3"/>
          <p:cNvSpPr>
            <a:spLocks noGrp="1"/>
          </p:cNvSpPr>
          <p:nvPr>
            <p:ph type="ftr" sz="quarter" idx="11"/>
          </p:nvPr>
        </p:nvSpPr>
        <p:spPr/>
        <p:txBody>
          <a:bodyPr/>
          <a:lstStyle/>
          <a:p>
            <a:pPr>
              <a:defRPr/>
            </a:pPr>
            <a:endParaRPr lang="en-US" altLang="ko-KR"/>
          </a:p>
        </p:txBody>
      </p:sp>
      <p:sp>
        <p:nvSpPr>
          <p:cNvPr id="5" name="슬라이드 번호 개체 틀 4"/>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1807730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pPr>
              <a:defRPr/>
            </a:pPr>
            <a:endParaRPr lang="en-US" altLang="ko-KR"/>
          </a:p>
        </p:txBody>
      </p:sp>
      <p:sp>
        <p:nvSpPr>
          <p:cNvPr id="3" name="바닥글 개체 틀 2"/>
          <p:cNvSpPr>
            <a:spLocks noGrp="1"/>
          </p:cNvSpPr>
          <p:nvPr>
            <p:ph type="ftr" sz="quarter" idx="11"/>
          </p:nvPr>
        </p:nvSpPr>
        <p:spPr/>
        <p:txBody>
          <a:bodyPr/>
          <a:lstStyle/>
          <a:p>
            <a:pPr>
              <a:defRPr/>
            </a:pPr>
            <a:endParaRPr lang="en-US" altLang="ko-KR"/>
          </a:p>
        </p:txBody>
      </p:sp>
      <p:sp>
        <p:nvSpPr>
          <p:cNvPr id="4" name="슬라이드 번호 개체 틀 3"/>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3230558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629841" y="457200"/>
            <a:ext cx="2949178" cy="1600200"/>
          </a:xfrm>
        </p:spPr>
        <p:txBody>
          <a:bodyPr anchor="b"/>
          <a:lstStyle>
            <a:lvl1pPr>
              <a:defRPr sz="2400"/>
            </a:lvl1pPr>
          </a:lstStyle>
          <a:p>
            <a:r>
              <a:rPr lang="ko-KR" altLang="en-US"/>
              <a:t>마스터 제목 스타일 편집</a:t>
            </a:r>
          </a:p>
        </p:txBody>
      </p:sp>
      <p:sp>
        <p:nvSpPr>
          <p:cNvPr id="3" name="내용 개체 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 편집</a:t>
            </a:r>
          </a:p>
        </p:txBody>
      </p:sp>
      <p:sp>
        <p:nvSpPr>
          <p:cNvPr id="5" name="날짜 개체 틀 4"/>
          <p:cNvSpPr>
            <a:spLocks noGrp="1"/>
          </p:cNvSpPr>
          <p:nvPr>
            <p:ph type="dt" sz="half" idx="10"/>
          </p:nvPr>
        </p:nvSpPr>
        <p:spPr/>
        <p:txBody>
          <a:bodyPr/>
          <a:lstStyle/>
          <a:p>
            <a:pPr>
              <a:defRPr/>
            </a:pPr>
            <a:endParaRPr lang="en-US" altLang="ko-KR"/>
          </a:p>
        </p:txBody>
      </p:sp>
      <p:sp>
        <p:nvSpPr>
          <p:cNvPr id="6" name="바닥글 개체 틀 5"/>
          <p:cNvSpPr>
            <a:spLocks noGrp="1"/>
          </p:cNvSpPr>
          <p:nvPr>
            <p:ph type="ftr" sz="quarter" idx="11"/>
          </p:nvPr>
        </p:nvSpPr>
        <p:spPr/>
        <p:txBody>
          <a:bodyPr/>
          <a:lstStyle/>
          <a:p>
            <a:pPr>
              <a:defRPr/>
            </a:pPr>
            <a:endParaRPr lang="en-US" altLang="ko-KR"/>
          </a:p>
        </p:txBody>
      </p:sp>
      <p:sp>
        <p:nvSpPr>
          <p:cNvPr id="7" name="슬라이드 번호 개체 틀 6"/>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1456813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629841" y="457200"/>
            <a:ext cx="2949178" cy="1600200"/>
          </a:xfrm>
        </p:spPr>
        <p:txBody>
          <a:bodyPr anchor="b"/>
          <a:lstStyle>
            <a:lvl1pPr>
              <a:defRPr sz="2400"/>
            </a:lvl1pPr>
          </a:lstStyle>
          <a:p>
            <a:r>
              <a:rPr lang="ko-KR" altLang="en-US"/>
              <a:t>마스터 제목 스타일 편집</a:t>
            </a:r>
          </a:p>
        </p:txBody>
      </p:sp>
      <p:sp>
        <p:nvSpPr>
          <p:cNvPr id="3" name="그림 개체 틀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ko-KR" altLang="en-US"/>
          </a:p>
        </p:txBody>
      </p:sp>
      <p:sp>
        <p:nvSpPr>
          <p:cNvPr id="4" name="텍스트 개체 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 편집</a:t>
            </a:r>
          </a:p>
        </p:txBody>
      </p:sp>
      <p:sp>
        <p:nvSpPr>
          <p:cNvPr id="5" name="날짜 개체 틀 4"/>
          <p:cNvSpPr>
            <a:spLocks noGrp="1"/>
          </p:cNvSpPr>
          <p:nvPr>
            <p:ph type="dt" sz="half" idx="10"/>
          </p:nvPr>
        </p:nvSpPr>
        <p:spPr/>
        <p:txBody>
          <a:bodyPr/>
          <a:lstStyle/>
          <a:p>
            <a:pPr>
              <a:defRPr/>
            </a:pPr>
            <a:endParaRPr lang="en-US" altLang="ko-KR"/>
          </a:p>
        </p:txBody>
      </p:sp>
      <p:sp>
        <p:nvSpPr>
          <p:cNvPr id="6" name="바닥글 개체 틀 5"/>
          <p:cNvSpPr>
            <a:spLocks noGrp="1"/>
          </p:cNvSpPr>
          <p:nvPr>
            <p:ph type="ftr" sz="quarter" idx="11"/>
          </p:nvPr>
        </p:nvSpPr>
        <p:spPr/>
        <p:txBody>
          <a:bodyPr/>
          <a:lstStyle/>
          <a:p>
            <a:pPr>
              <a:defRPr/>
            </a:pPr>
            <a:endParaRPr lang="en-US" altLang="ko-KR"/>
          </a:p>
        </p:txBody>
      </p:sp>
      <p:sp>
        <p:nvSpPr>
          <p:cNvPr id="7" name="슬라이드 번호 개체 틀 6"/>
          <p:cNvSpPr>
            <a:spLocks noGrp="1"/>
          </p:cNvSpPr>
          <p:nvPr>
            <p:ph type="sldNum" sz="quarter" idx="12"/>
          </p:nvPr>
        </p:nvSpPr>
        <p:spPr/>
        <p:txBody>
          <a:bodyPr/>
          <a:lstStyle/>
          <a:p>
            <a:pPr>
              <a:defRPr/>
            </a:pPr>
            <a:fld id="{FF73AD80-6EC8-4B01-B1FC-A1A6B61CA25B}" type="slidenum">
              <a:rPr lang="ko-KR" altLang="en-US" smtClean="0"/>
              <a:pPr>
                <a:defRPr/>
              </a:pPr>
              <a:t>‹#›</a:t>
            </a:fld>
            <a:endParaRPr lang="en-US" altLang="ko-KR"/>
          </a:p>
        </p:txBody>
      </p:sp>
    </p:spTree>
    <p:extLst>
      <p:ext uri="{BB962C8B-B14F-4D97-AF65-F5344CB8AC3E}">
        <p14:creationId xmlns:p14="http://schemas.microsoft.com/office/powerpoint/2010/main" val="766816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latinLnBrk="1" hangingPunct="1">
              <a:spcBef>
                <a:spcPts val="0"/>
              </a:spcBef>
              <a:spcAft>
                <a:spcPts val="0"/>
              </a:spcAft>
            </a:pPr>
            <a:fld id="{6D83843F-7EAD-46D2-8CA2-895BE60A34EB}" type="datetimeFigureOut">
              <a:rPr lang="ko-KR" altLang="en-US" smtClean="0">
                <a:solidFill>
                  <a:prstClr val="black">
                    <a:tint val="75000"/>
                  </a:prstClr>
                </a:solidFill>
                <a:latin typeface="맑은 고딕"/>
              </a:rPr>
              <a:pPr eaLnBrk="1" fontAlgn="auto" latinLnBrk="1" hangingPunct="1">
                <a:spcBef>
                  <a:spcPts val="0"/>
                </a:spcBef>
                <a:spcAft>
                  <a:spcPts val="0"/>
                </a:spcAft>
              </a:pPr>
              <a:t>2024-09-13</a:t>
            </a:fld>
            <a:endParaRPr lang="ko-KR" altLang="en-US">
              <a:solidFill>
                <a:prstClr val="black">
                  <a:tint val="75000"/>
                </a:prstClr>
              </a:solidFill>
              <a:latin typeface="맑은 고딕"/>
            </a:endParaRPr>
          </a:p>
        </p:txBody>
      </p:sp>
      <p:sp>
        <p:nvSpPr>
          <p:cNvPr id="5" name="바닥글 개체 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latinLnBrk="1" hangingPunct="1">
              <a:spcBef>
                <a:spcPts val="0"/>
              </a:spcBef>
              <a:spcAft>
                <a:spcPts val="0"/>
              </a:spcAft>
            </a:pPr>
            <a:endParaRPr lang="ko-KR" altLang="en-US">
              <a:solidFill>
                <a:prstClr val="black">
                  <a:tint val="75000"/>
                </a:prstClr>
              </a:solidFill>
              <a:latin typeface="맑은 고딕"/>
            </a:endParaRPr>
          </a:p>
        </p:txBody>
      </p:sp>
      <p:sp>
        <p:nvSpPr>
          <p:cNvPr id="6" name="슬라이드 번호 개체 틀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latinLnBrk="1" hangingPunct="1">
              <a:spcBef>
                <a:spcPts val="0"/>
              </a:spcBef>
              <a:spcAft>
                <a:spcPts val="0"/>
              </a:spcAft>
            </a:pPr>
            <a:fld id="{D37DAAD5-EE6B-456C-A8C3-2103D7320DA7}" type="slidenum">
              <a:rPr lang="ko-KR" altLang="en-US" smtClean="0">
                <a:solidFill>
                  <a:prstClr val="black">
                    <a:tint val="75000"/>
                  </a:prstClr>
                </a:solidFill>
                <a:latin typeface="맑은 고딕"/>
              </a:rPr>
              <a:pPr eaLnBrk="1" fontAlgn="auto" latinLnBrk="1" hangingPunct="1">
                <a:spcBef>
                  <a:spcPts val="0"/>
                </a:spcBef>
                <a:spcAft>
                  <a:spcPts val="0"/>
                </a:spcAft>
              </a:pPr>
              <a:t>‹#›</a:t>
            </a:fld>
            <a:endParaRPr lang="ko-KR" altLang="en-US">
              <a:solidFill>
                <a:prstClr val="black">
                  <a:tint val="75000"/>
                </a:prstClr>
              </a:solidFill>
              <a:latin typeface="맑은 고딕"/>
            </a:endParaRPr>
          </a:p>
        </p:txBody>
      </p:sp>
    </p:spTree>
    <p:extLst>
      <p:ext uri="{BB962C8B-B14F-4D97-AF65-F5344CB8AC3E}">
        <p14:creationId xmlns:p14="http://schemas.microsoft.com/office/powerpoint/2010/main" val="2502663525"/>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ko-KR"/>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1"/>
          <p:cNvSpPr txBox="1">
            <a:spLocks noChangeArrowheads="1"/>
          </p:cNvSpPr>
          <p:nvPr/>
        </p:nvSpPr>
        <p:spPr bwMode="auto">
          <a:xfrm>
            <a:off x="757808" y="1196752"/>
            <a:ext cx="7558608"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ko-KR" sz="2400" b="1" dirty="0">
                <a:latin typeface="+mj-ea"/>
                <a:ea typeface="+mj-ea"/>
              </a:rPr>
              <a:t>Offshoring, job creation, and job destruction in South Korea</a:t>
            </a:r>
            <a:endParaRPr lang="ko-KR" altLang="ko-KR" sz="2400" b="1" dirty="0">
              <a:latin typeface="+mj-ea"/>
              <a:ea typeface="+mj-ea"/>
            </a:endParaRPr>
          </a:p>
          <a:p>
            <a:pPr algn="ctr"/>
            <a:r>
              <a:rPr lang="en-US" altLang="ko-KR" sz="2800" dirty="0">
                <a:latin typeface="+mj-ea"/>
                <a:ea typeface="+mj-ea"/>
              </a:rPr>
              <a:t>  </a:t>
            </a:r>
            <a:r>
              <a:rPr lang="ko-KR" altLang="ko-KR" sz="2800" dirty="0">
                <a:latin typeface="+mj-ea"/>
                <a:ea typeface="+mj-ea"/>
              </a:rPr>
              <a:t> </a:t>
            </a:r>
            <a:r>
              <a:rPr lang="en-US" altLang="ko-KR" sz="2800" dirty="0">
                <a:latin typeface="+mj-ea"/>
                <a:ea typeface="+mj-ea"/>
              </a:rPr>
              <a:t> </a:t>
            </a:r>
            <a:endParaRPr lang="ko-KR" altLang="ko-KR" sz="2800" dirty="0">
              <a:latin typeface="+mj-ea"/>
              <a:ea typeface="+mj-ea"/>
            </a:endParaRPr>
          </a:p>
        </p:txBody>
      </p:sp>
      <p:sp>
        <p:nvSpPr>
          <p:cNvPr id="6" name="Text Box 21"/>
          <p:cNvSpPr txBox="1">
            <a:spLocks noChangeArrowheads="1"/>
          </p:cNvSpPr>
          <p:nvPr/>
        </p:nvSpPr>
        <p:spPr bwMode="auto">
          <a:xfrm>
            <a:off x="539552" y="2492896"/>
            <a:ext cx="7846640" cy="523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ko-KR" sz="1400" dirty="0">
                <a:latin typeface="Times New Roman" panose="02020603050405020304" pitchFamily="18" charset="0"/>
                <a:cs typeface="Times New Roman" panose="02020603050405020304" pitchFamily="18" charset="0"/>
              </a:rPr>
              <a:t>Revision has been submitted to Journal of Asian Economics.</a:t>
            </a:r>
          </a:p>
          <a:p>
            <a:pPr algn="ctr"/>
            <a:endParaRPr lang="en-US" altLang="ko-KR" sz="1400" b="1" dirty="0">
              <a:latin typeface="Times New Roman" panose="02020603050405020304" pitchFamily="18" charset="0"/>
              <a:cs typeface="Times New Roman" panose="02020603050405020304" pitchFamily="18" charset="0"/>
            </a:endParaRPr>
          </a:p>
          <a:p>
            <a:pPr algn="ctr"/>
            <a:r>
              <a:rPr lang="en-US" altLang="ko-KR" sz="1400" dirty="0" err="1">
                <a:latin typeface="Times New Roman" panose="02020603050405020304" pitchFamily="18" charset="0"/>
                <a:cs typeface="Times New Roman" panose="02020603050405020304" pitchFamily="18" charset="0"/>
              </a:rPr>
              <a:t>Minjung</a:t>
            </a:r>
            <a:r>
              <a:rPr lang="en-US" altLang="ko-KR" sz="1400" dirty="0">
                <a:latin typeface="Times New Roman" panose="02020603050405020304" pitchFamily="18" charset="0"/>
                <a:cs typeface="Times New Roman" panose="02020603050405020304" pitchFamily="18" charset="0"/>
              </a:rPr>
              <a:t> Kim</a:t>
            </a:r>
          </a:p>
          <a:p>
            <a:pPr algn="ctr"/>
            <a:r>
              <a:rPr lang="en-US" altLang="ko-KR" sz="1400" dirty="0">
                <a:latin typeface="Times New Roman" panose="02020603050405020304" pitchFamily="18" charset="0"/>
                <a:cs typeface="Times New Roman" panose="02020603050405020304" pitchFamily="18" charset="0"/>
              </a:rPr>
              <a:t>Associate professor</a:t>
            </a:r>
          </a:p>
          <a:p>
            <a:pPr algn="ctr"/>
            <a:r>
              <a:rPr lang="en-US" altLang="ko-KR" sz="1400" dirty="0" err="1">
                <a:latin typeface="Times New Roman" panose="02020603050405020304" pitchFamily="18" charset="0"/>
                <a:cs typeface="Times New Roman" panose="02020603050405020304" pitchFamily="18" charset="0"/>
              </a:rPr>
              <a:t>Chungnam</a:t>
            </a:r>
            <a:r>
              <a:rPr lang="en-US" altLang="ko-KR" sz="1400" dirty="0">
                <a:latin typeface="Times New Roman" panose="02020603050405020304" pitchFamily="18" charset="0"/>
                <a:cs typeface="Times New Roman" panose="02020603050405020304" pitchFamily="18" charset="0"/>
              </a:rPr>
              <a:t> National University</a:t>
            </a:r>
          </a:p>
          <a:p>
            <a:pPr algn="ctr"/>
            <a:endParaRPr lang="en-US" altLang="ko-KR" dirty="0">
              <a:latin typeface="Times New Roman" panose="02020603050405020304" pitchFamily="18" charset="0"/>
              <a:cs typeface="Times New Roman" panose="02020603050405020304" pitchFamily="18" charset="0"/>
            </a:endParaRPr>
          </a:p>
          <a:p>
            <a:endParaRPr lang="en-US" altLang="ko-KR" sz="1100" dirty="0"/>
          </a:p>
          <a:p>
            <a:endParaRPr lang="en-US" altLang="ko-KR" sz="1100" b="1" dirty="0"/>
          </a:p>
          <a:p>
            <a:r>
              <a:rPr lang="en-US" altLang="ko-KR" sz="1000" b="1" dirty="0"/>
              <a:t>Acknowledgements</a:t>
            </a:r>
            <a:endParaRPr lang="ko-KR" altLang="ko-KR" sz="1000" dirty="0"/>
          </a:p>
          <a:p>
            <a:r>
              <a:rPr lang="en-US" altLang="ko-KR" sz="1000" dirty="0"/>
              <a:t>The author is grateful to Professor McLaren at University of Virginia who generously provided valuable comments and suggestions on this research. The author is also grateful to participants at the trade group meeting seminar at University of Virginia, the 2023 North American Summer Meeting (NASM) of the Econometric Society, and the 49th Eastern Economic Association Annual Conference for their constructive comments and suggestions.</a:t>
            </a:r>
          </a:p>
          <a:p>
            <a:endParaRPr lang="en-US" altLang="ko-KR" sz="1000" dirty="0"/>
          </a:p>
          <a:p>
            <a:endParaRPr lang="en-US" altLang="ko-KR" sz="1000" dirty="0"/>
          </a:p>
          <a:p>
            <a:endParaRPr lang="ko-KR" altLang="ko-KR" sz="1000" dirty="0"/>
          </a:p>
          <a:p>
            <a:r>
              <a:rPr lang="en-US" altLang="ko-KR" sz="1000" dirty="0"/>
              <a:t>This research uses the remote access service of Microdata Integrated Service (MDIS, RAS19051603) provided by Statistics of Korea for the data analysis. This work was supported by the Ministry of Education of the Republic of Korea and the National Research Foundation of Korea (NRF-2022S1A5A2A01047487). </a:t>
            </a:r>
          </a:p>
          <a:p>
            <a:endParaRPr lang="ko-KR" altLang="ko-KR" sz="1000" dirty="0"/>
          </a:p>
          <a:p>
            <a:pPr algn="ctr"/>
            <a:endParaRPr lang="en-US" altLang="ko-KR" dirty="0">
              <a:latin typeface="Times New Roman" panose="02020603050405020304" pitchFamily="18" charset="0"/>
              <a:cs typeface="Times New Roman" panose="02020603050405020304" pitchFamily="18" charset="0"/>
            </a:endParaRPr>
          </a:p>
          <a:p>
            <a:pPr algn="ctr"/>
            <a:endParaRPr lang="en-US" altLang="ko-KR" dirty="0">
              <a:latin typeface="Times New Roman" panose="02020603050405020304" pitchFamily="18" charset="0"/>
              <a:cs typeface="Times New Roman" panose="02020603050405020304" pitchFamily="18" charset="0"/>
            </a:endParaRPr>
          </a:p>
          <a:p>
            <a:pPr algn="ctr"/>
            <a:endParaRPr lang="en-US" altLang="ko-KR" dirty="0">
              <a:latin typeface="Times New Roman" panose="02020603050405020304" pitchFamily="18" charset="0"/>
              <a:cs typeface="Times New Roman" panose="02020603050405020304" pitchFamily="18" charset="0"/>
            </a:endParaRPr>
          </a:p>
          <a:p>
            <a:pPr algn="ctr"/>
            <a:endParaRPr lang="en-US" altLang="ko-KR" dirty="0">
              <a:latin typeface="Times New Roman" panose="02020603050405020304" pitchFamily="18" charset="0"/>
              <a:cs typeface="Times New Roman" panose="02020603050405020304" pitchFamily="18" charset="0"/>
            </a:endParaRPr>
          </a:p>
          <a:p>
            <a:pPr algn="ctr"/>
            <a:endParaRPr lang="en-US" altLang="ko-KR" dirty="0">
              <a:latin typeface="Times New Roman" panose="02020603050405020304" pitchFamily="18" charset="0"/>
              <a:cs typeface="Times New Roman" panose="02020603050405020304" pitchFamily="18" charset="0"/>
            </a:endParaRPr>
          </a:p>
          <a:p>
            <a:pPr algn="ctr"/>
            <a:endParaRPr lang="en-US" altLang="ko-KR" sz="1400" dirty="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2058510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15616" y="139762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ko-KR" altLang="en-US"/>
          </a:p>
        </p:txBody>
      </p:sp>
      <p:pic>
        <p:nvPicPr>
          <p:cNvPr id="1025" name="그림 19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854820"/>
            <a:ext cx="6954973" cy="338437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115616" y="551723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200" b="1" i="0" u="none" strike="noStrike" cap="none" normalizeH="0" baseline="0" dirty="0">
                <a:ln>
                  <a:noFill/>
                </a:ln>
                <a:solidFill>
                  <a:srgbClr val="000000"/>
                </a:solidFill>
                <a:effectLst/>
                <a:latin typeface="Times New Roman" panose="02020603050405020304" pitchFamily="18" charset="0"/>
                <a:ea typeface="한컴바탕"/>
                <a:cs typeface="Times New Roman" panose="02020603050405020304" pitchFamily="18" charset="0"/>
              </a:rPr>
              <a:t>Figure 1</a:t>
            </a:r>
            <a:r>
              <a:rPr kumimoji="0" lang="en-US" altLang="ko-KR" sz="1200" b="0" i="0" u="none" strike="noStrike" cap="none" normalizeH="0" baseline="0" dirty="0">
                <a:ln>
                  <a:noFill/>
                </a:ln>
                <a:solidFill>
                  <a:srgbClr val="000000"/>
                </a:solidFill>
                <a:effectLst/>
                <a:latin typeface="Times New Roman" panose="02020603050405020304" pitchFamily="18" charset="0"/>
                <a:ea typeface="한컴바탕"/>
                <a:cs typeface="Times New Roman" panose="02020603050405020304" pitchFamily="18" charset="0"/>
              </a:rPr>
              <a:t>. </a:t>
            </a:r>
            <a:endParaRPr kumimoji="0" lang="en-US" altLang="ko-KR" sz="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200" b="0" i="0" u="none" strike="noStrike" cap="none" normalizeH="0" baseline="0" dirty="0">
                <a:ln>
                  <a:noFill/>
                </a:ln>
                <a:solidFill>
                  <a:srgbClr val="000000"/>
                </a:solidFill>
                <a:effectLst/>
                <a:latin typeface="Times New Roman" panose="02020603050405020304" pitchFamily="18" charset="0"/>
                <a:ea typeface="한컴바탕"/>
                <a:cs typeface="Times New Roman" panose="02020603050405020304" pitchFamily="18" charset="0"/>
              </a:rPr>
              <a:t>Note: This classification was suggested by </a:t>
            </a:r>
            <a:r>
              <a:rPr kumimoji="0" lang="en-US" altLang="ko-KR" sz="1200" b="0" i="0" u="none" strike="noStrike" cap="none" normalizeH="0" baseline="0" dirty="0" err="1">
                <a:ln>
                  <a:noFill/>
                </a:ln>
                <a:solidFill>
                  <a:srgbClr val="000000"/>
                </a:solidFill>
                <a:effectLst/>
                <a:latin typeface="Times New Roman" panose="02020603050405020304" pitchFamily="18" charset="0"/>
                <a:ea typeface="한컴바탕"/>
                <a:cs typeface="Times New Roman" panose="02020603050405020304" pitchFamily="18" charset="0"/>
              </a:rPr>
              <a:t>Antras</a:t>
            </a:r>
            <a:r>
              <a:rPr kumimoji="0" lang="en-US" altLang="ko-KR" sz="1200" b="0" i="0" u="none" strike="noStrike" cap="none" normalizeH="0" baseline="0" dirty="0">
                <a:ln>
                  <a:noFill/>
                </a:ln>
                <a:solidFill>
                  <a:srgbClr val="000000"/>
                </a:solidFill>
                <a:effectLst/>
                <a:latin typeface="Times New Roman" panose="02020603050405020304" pitchFamily="18" charset="0"/>
                <a:ea typeface="한컴바탕"/>
                <a:cs typeface="Times New Roman" panose="02020603050405020304" pitchFamily="18" charset="0"/>
              </a:rPr>
              <a:t> (2003).</a:t>
            </a:r>
            <a:endParaRPr kumimoji="0" lang="en-US" altLang="ko-KR" sz="1800" b="0" i="0" u="none" strike="noStrike" cap="none" normalizeH="0" baseline="0" dirty="0">
              <a:ln>
                <a:noFill/>
              </a:ln>
              <a:solidFill>
                <a:schemeClr val="tx1"/>
              </a:solidFill>
              <a:effectLst/>
              <a:latin typeface="Arial" panose="020B0604020202020204" pitchFamily="34" charset="0"/>
            </a:endParaRPr>
          </a:p>
        </p:txBody>
      </p:sp>
      <p:sp>
        <p:nvSpPr>
          <p:cNvPr id="4" name="제목 3"/>
          <p:cNvSpPr>
            <a:spLocks noGrp="1"/>
          </p:cNvSpPr>
          <p:nvPr>
            <p:ph type="title"/>
          </p:nvPr>
        </p:nvSpPr>
        <p:spPr/>
        <p:txBody>
          <a:bodyPr/>
          <a:lstStyle/>
          <a:p>
            <a:r>
              <a:rPr lang="en-US" altLang="ko-KR" dirty="0"/>
              <a:t>Structure of Production</a:t>
            </a:r>
            <a:endParaRPr lang="ko-KR" altLang="en-US" dirty="0"/>
          </a:p>
        </p:txBody>
      </p:sp>
    </p:spTree>
    <p:extLst>
      <p:ext uri="{BB962C8B-B14F-4D97-AF65-F5344CB8AC3E}">
        <p14:creationId xmlns:p14="http://schemas.microsoft.com/office/powerpoint/2010/main" val="576831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Empirical Analysis</a:t>
            </a:r>
            <a:endParaRPr lang="ko-KR" altLang="en-US" dirty="0"/>
          </a:p>
        </p:txBody>
      </p:sp>
      <p:sp>
        <p:nvSpPr>
          <p:cNvPr id="3" name="텍스트 개체 틀 2"/>
          <p:cNvSpPr>
            <a:spLocks noGrp="1"/>
          </p:cNvSpPr>
          <p:nvPr>
            <p:ph type="body" idx="1"/>
          </p:nvPr>
        </p:nvSpPr>
        <p:spPr/>
        <p:txBody>
          <a:bodyPr/>
          <a:lstStyle/>
          <a:p>
            <a:endParaRPr lang="ko-KR" altLang="en-US"/>
          </a:p>
        </p:txBody>
      </p:sp>
    </p:spTree>
    <p:extLst>
      <p:ext uri="{BB962C8B-B14F-4D97-AF65-F5344CB8AC3E}">
        <p14:creationId xmlns:p14="http://schemas.microsoft.com/office/powerpoint/2010/main" val="379129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직사각형 1"/>
              <p:cNvSpPr/>
              <p:nvPr/>
            </p:nvSpPr>
            <p:spPr>
              <a:xfrm>
                <a:off x="467544" y="1484784"/>
                <a:ext cx="8070826" cy="4440703"/>
              </a:xfrm>
              <a:prstGeom prst="rect">
                <a:avLst/>
              </a:prstGeom>
            </p:spPr>
            <p:txBody>
              <a:bodyPr wrap="square">
                <a:spAutoFit/>
              </a:bodyPr>
              <a:lstStyle/>
              <a:p>
                <a:pPr indent="508000">
                  <a:lnSpc>
                    <a:spcPct val="150000"/>
                  </a:lnSpc>
                  <a:spcAft>
                    <a:spcPts val="0"/>
                  </a:spcAft>
                </a:pPr>
                <a:r>
                  <a:rPr lang="en-US" altLang="ko-KR" sz="2000" dirty="0">
                    <a:solidFill>
                      <a:srgbClr val="000000"/>
                    </a:solidFill>
                    <a:latin typeface="Times New Roman" panose="02020603050405020304" pitchFamily="18" charset="0"/>
                    <a:ea typeface="Times New Roman" panose="02020603050405020304" pitchFamily="18" charset="0"/>
                  </a:rPr>
                  <a:t>Following Boehm et al. (2020), and </a:t>
                </a:r>
                <a:r>
                  <a:rPr lang="en-US" altLang="ko-KR" sz="2000" dirty="0" err="1">
                    <a:solidFill>
                      <a:srgbClr val="000000"/>
                    </a:solidFill>
                    <a:latin typeface="Times New Roman" panose="02020603050405020304" pitchFamily="18" charset="0"/>
                    <a:ea typeface="Times New Roman" panose="02020603050405020304" pitchFamily="18" charset="0"/>
                  </a:rPr>
                  <a:t>Biscourp</a:t>
                </a:r>
                <a:r>
                  <a:rPr lang="en-US" altLang="ko-KR" sz="2000" dirty="0">
                    <a:solidFill>
                      <a:srgbClr val="000000"/>
                    </a:solidFill>
                    <a:latin typeface="Times New Roman" panose="02020603050405020304" pitchFamily="18" charset="0"/>
                    <a:ea typeface="Times New Roman" panose="02020603050405020304" pitchFamily="18" charset="0"/>
                  </a:rPr>
                  <a:t> and </a:t>
                </a:r>
                <a:r>
                  <a:rPr lang="en-US" altLang="ko-KR" sz="2000" dirty="0" err="1">
                    <a:solidFill>
                      <a:srgbClr val="000000"/>
                    </a:solidFill>
                    <a:latin typeface="Times New Roman" panose="02020603050405020304" pitchFamily="18" charset="0"/>
                    <a:ea typeface="Times New Roman" panose="02020603050405020304" pitchFamily="18" charset="0"/>
                  </a:rPr>
                  <a:t>Kramarz</a:t>
                </a:r>
                <a:r>
                  <a:rPr lang="en-US" altLang="ko-KR" sz="2000" dirty="0">
                    <a:solidFill>
                      <a:srgbClr val="000000"/>
                    </a:solidFill>
                    <a:latin typeface="Times New Roman" panose="02020603050405020304" pitchFamily="18" charset="0"/>
                    <a:ea typeface="Times New Roman" panose="02020603050405020304" pitchFamily="18" charset="0"/>
                  </a:rPr>
                  <a:t> (2007), we calculate the job creation rate and job destruction rate. </a:t>
                </a:r>
                <a:endParaRPr lang="ko-KR" altLang="ko-KR" sz="1400" dirty="0">
                  <a:effectLst/>
                  <a:latin typeface="바탕" panose="02030600000101010101" pitchFamily="18" charset="-127"/>
                  <a:ea typeface="바탕" panose="02030600000101010101" pitchFamily="18" charset="-127"/>
                  <a:cs typeface="바탕" panose="02030600000101010101" pitchFamily="18" charset="-127"/>
                </a:endParaRPr>
              </a:p>
              <a:p>
                <a:pPr algn="r">
                  <a:lnSpc>
                    <a:spcPct val="200000"/>
                  </a:lnSpc>
                  <a:spcAft>
                    <a:spcPts val="0"/>
                  </a:spcAft>
                </a:pPr>
                <a14:m>
                  <m:oMath xmlns:m="http://schemas.openxmlformats.org/officeDocument/2006/math">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m:rPr>
                            <m:sty m:val="p"/>
                          </m:rPr>
                          <a:rPr lang="en-US" altLang="ko-KR">
                            <a:solidFill>
                              <a:srgbClr val="000000"/>
                            </a:solidFill>
                            <a:latin typeface="Cambria Math" panose="02040503050406030204" pitchFamily="18" charset="0"/>
                            <a:ea typeface="Cambria Math" panose="02040503050406030204" pitchFamily="18" charset="0"/>
                            <a:cs typeface="Cambria Math" panose="02040503050406030204" pitchFamily="18" charset="0"/>
                          </a:rPr>
                          <m:t>JCR</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sub>
                    </m:sSub>
                    <m:r>
                      <a:rPr lang="en-US" altLang="ko-KR">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f>
                      <m:fPr>
                        <m:ctrlPr>
                          <a:rPr lang="ko-KR" altLang="ko-KR"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nary>
                          <m:naryPr>
                            <m:chr m:val="∑"/>
                            <m:limLoc m:val="undOvr"/>
                            <m:supHide m:val="on"/>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naryPr>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𝑖</m:t>
                            </m:r>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SubSup>
                              <m:sSubSup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SupPr>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𝑆</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𝑡</m:t>
                                </m:r>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−1</m:t>
                                </m:r>
                              </m:sub>
                              <m:sup>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up>
                            </m:sSubSup>
                          </m:sub>
                          <m:sup/>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𝑋</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𝑖𝑡</m:t>
                                </m:r>
                              </m:sub>
                            </m:sSub>
                          </m:e>
                        </m:nary>
                      </m:num>
                      <m:den>
                        <m:f>
                          <m:f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fPr>
                          <m:num>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𝑋</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sub>
                            </m:s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𝑋</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−1</m:t>
                                </m:r>
                              </m:sub>
                            </m:sSub>
                          </m:num>
                          <m:den>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2</m:t>
                            </m:r>
                          </m:den>
                        </m:f>
                      </m:den>
                    </m:f>
                    <m:r>
                      <a:rPr lang="en-US" altLang="ko-KR" sz="2000">
                        <a:solidFill>
                          <a:srgbClr val="000000"/>
                        </a:solidFill>
                        <a:latin typeface="Cambria Math" panose="02040503050406030204" pitchFamily="18" charset="0"/>
                        <a:ea typeface="휴먼명조"/>
                        <a:cs typeface="굴림" panose="020B0600000101010101" pitchFamily="50" charset="-127"/>
                      </a:rPr>
                      <m:t>   </m:t>
                    </m:r>
                    <m:r>
                      <m:rPr>
                        <m:sty m:val="p"/>
                      </m:rPr>
                      <a:rPr lang="en-US" altLang="ko-KR" sz="2000">
                        <a:solidFill>
                          <a:srgbClr val="000000"/>
                        </a:solidFill>
                        <a:latin typeface="Cambria Math" panose="02040503050406030204" pitchFamily="18" charset="0"/>
                        <a:ea typeface="휴먼명조"/>
                        <a:cs typeface="굴림" panose="020B0600000101010101" pitchFamily="50" charset="-127"/>
                      </a:rPr>
                      <m:t>if</m:t>
                    </m:r>
                    <m:r>
                      <a:rPr lang="en-US" altLang="ko-KR" sz="2000">
                        <a:solidFill>
                          <a:srgbClr val="000000"/>
                        </a:solidFill>
                        <a:latin typeface="Cambria Math" panose="02040503050406030204" pitchFamily="18" charset="0"/>
                        <a:ea typeface="휴먼명조"/>
                        <a:cs typeface="굴림" panose="020B0600000101010101" pitchFamily="50" charset="-127"/>
                      </a:rPr>
                      <m:t> ∆</m:t>
                    </m:r>
                    <m:sSub>
                      <m:sSubPr>
                        <m:ctrlPr>
                          <a:rPr lang="ko-KR" altLang="ko-KR" sz="2000" i="1">
                            <a:solidFill>
                              <a:srgbClr val="000000"/>
                            </a:solidFill>
                            <a:latin typeface="Cambria Math" panose="02040503050406030204" pitchFamily="18" charset="0"/>
                            <a:ea typeface="Cambria Math" panose="02040503050406030204" pitchFamily="18" charset="0"/>
                            <a:cs typeface="굴림" panose="020B0600000101010101" pitchFamily="50" charset="-127"/>
                          </a:rPr>
                        </m:ctrlPr>
                      </m:sSubPr>
                      <m:e>
                        <m:r>
                          <a:rPr lang="en-US" altLang="ko-KR" sz="2000" i="1">
                            <a:solidFill>
                              <a:srgbClr val="000000"/>
                            </a:solidFill>
                            <a:latin typeface="Cambria Math" panose="02040503050406030204" pitchFamily="18" charset="0"/>
                            <a:ea typeface="휴먼명조"/>
                            <a:cs typeface="굴림" panose="020B0600000101010101" pitchFamily="50" charset="-127"/>
                          </a:rPr>
                          <m:t>𝑋</m:t>
                        </m:r>
                      </m:e>
                      <m:sub>
                        <m:r>
                          <a:rPr lang="en-US" altLang="ko-KR" sz="2000" i="1">
                            <a:solidFill>
                              <a:srgbClr val="000000"/>
                            </a:solidFill>
                            <a:latin typeface="Cambria Math" panose="02040503050406030204" pitchFamily="18" charset="0"/>
                            <a:ea typeface="휴먼명조"/>
                            <a:cs typeface="굴림" panose="020B0600000101010101" pitchFamily="50" charset="-127"/>
                          </a:rPr>
                          <m:t>𝑖𝑡</m:t>
                        </m:r>
                      </m:sub>
                    </m:sSub>
                    <m:r>
                      <a:rPr lang="en-US" altLang="ko-KR" sz="2000" i="1">
                        <a:solidFill>
                          <a:srgbClr val="000000"/>
                        </a:solidFill>
                        <a:latin typeface="Cambria Math" panose="02040503050406030204" pitchFamily="18" charset="0"/>
                        <a:ea typeface="Cambria Math" panose="02040503050406030204" pitchFamily="18" charset="0"/>
                        <a:cs typeface="굴림" panose="020B0600000101010101" pitchFamily="50" charset="-127"/>
                      </a:rPr>
                      <m:t>≥0</m:t>
                    </m:r>
                  </m:oMath>
                </a14:m>
                <a:r>
                  <a:rPr lang="en-US" altLang="ko-KR" sz="2000" dirty="0">
                    <a:solidFill>
                      <a:srgbClr val="000000"/>
                    </a:solidFill>
                    <a:latin typeface="함초롬바탕" panose="02030604000101010101" pitchFamily="18" charset="-127"/>
                    <a:ea typeface="굴림" panose="020B0600000101010101" pitchFamily="50" charset="-127"/>
                    <a:cs typeface="굴림" panose="020B0600000101010101" pitchFamily="50" charset="-127"/>
                  </a:rPr>
                  <a:t>			</a:t>
                </a:r>
                <a:r>
                  <a:rPr lang="en-US" altLang="ko-KR" dirty="0">
                    <a:solidFill>
                      <a:srgbClr val="000000"/>
                    </a:solidFill>
                    <a:latin typeface="Times New Roman" panose="02020603050405020304" pitchFamily="18" charset="0"/>
                    <a:ea typeface="굴림" panose="020B0600000101010101" pitchFamily="50" charset="-127"/>
                    <a:cs typeface="바탕" panose="02030600000101010101" pitchFamily="18" charset="-127"/>
                  </a:rPr>
                  <a:t>(1)</a:t>
                </a:r>
                <a:endParaRPr lang="ko-KR" altLang="ko-KR" sz="1200" dirty="0">
                  <a:effectLst/>
                  <a:latin typeface="바탕" panose="02030600000101010101" pitchFamily="18" charset="-127"/>
                  <a:ea typeface="바탕" panose="02030600000101010101" pitchFamily="18" charset="-127"/>
                  <a:cs typeface="바탕" panose="02030600000101010101" pitchFamily="18" charset="-127"/>
                </a:endParaRPr>
              </a:p>
              <a:p>
                <a:pPr algn="r">
                  <a:lnSpc>
                    <a:spcPct val="200000"/>
                  </a:lnSpc>
                  <a:spcAft>
                    <a:spcPts val="0"/>
                  </a:spcAft>
                </a:pPr>
                <a14:m>
                  <m:oMath xmlns:m="http://schemas.openxmlformats.org/officeDocument/2006/math">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m:rPr>
                            <m:sty m:val="p"/>
                          </m:rPr>
                          <a:rPr lang="en-US" altLang="ko-KR">
                            <a:solidFill>
                              <a:srgbClr val="000000"/>
                            </a:solidFill>
                            <a:latin typeface="Cambria Math" panose="02040503050406030204" pitchFamily="18" charset="0"/>
                            <a:ea typeface="Cambria Math" panose="02040503050406030204" pitchFamily="18" charset="0"/>
                            <a:cs typeface="Cambria Math" panose="02040503050406030204" pitchFamily="18" charset="0"/>
                          </a:rPr>
                          <m:t>JDR</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sub>
                    </m:sSub>
                    <m:r>
                      <a:rPr lang="en-US" altLang="ko-KR">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f>
                      <m:fPr>
                        <m:ctrlPr>
                          <a:rPr lang="ko-KR" altLang="ko-KR"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nary>
                          <m:naryPr>
                            <m:chr m:val="∑"/>
                            <m:limLoc m:val="undOvr"/>
                            <m:supHide m:val="on"/>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naryPr>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𝑖</m:t>
                            </m:r>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SubSup>
                              <m:sSubSup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SupPr>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𝑆</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𝑡</m:t>
                                </m:r>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−1</m:t>
                                </m:r>
                              </m:sub>
                              <m:sup>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up>
                            </m:sSubSup>
                          </m:sub>
                          <m:sup/>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𝑋</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𝑖𝑡</m:t>
                                </m:r>
                              </m:sub>
                            </m:sSub>
                          </m:e>
                        </m:nary>
                      </m:num>
                      <m:den>
                        <m:f>
                          <m:f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fPr>
                          <m:num>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𝑋</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sub>
                            </m:s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𝑋</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−1</m:t>
                                </m:r>
                              </m:sub>
                            </m:sSub>
                          </m:num>
                          <m:den>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2</m:t>
                            </m:r>
                          </m:den>
                        </m:f>
                      </m:den>
                    </m:f>
                    <m:r>
                      <a:rPr lang="en-US" altLang="ko-KR" sz="2000">
                        <a:solidFill>
                          <a:srgbClr val="000000"/>
                        </a:solidFill>
                        <a:latin typeface="Cambria Math" panose="02040503050406030204" pitchFamily="18" charset="0"/>
                        <a:ea typeface="휴먼명조"/>
                        <a:cs typeface="굴림" panose="020B0600000101010101" pitchFamily="50" charset="-127"/>
                      </a:rPr>
                      <m:t>   </m:t>
                    </m:r>
                    <m:r>
                      <m:rPr>
                        <m:sty m:val="p"/>
                      </m:rPr>
                      <a:rPr lang="en-US" altLang="ko-KR" sz="2000">
                        <a:solidFill>
                          <a:srgbClr val="000000"/>
                        </a:solidFill>
                        <a:latin typeface="Cambria Math" panose="02040503050406030204" pitchFamily="18" charset="0"/>
                        <a:ea typeface="휴먼명조"/>
                        <a:cs typeface="굴림" panose="020B0600000101010101" pitchFamily="50" charset="-127"/>
                      </a:rPr>
                      <m:t>if</m:t>
                    </m:r>
                    <m:r>
                      <a:rPr lang="en-US" altLang="ko-KR" sz="2000">
                        <a:solidFill>
                          <a:srgbClr val="000000"/>
                        </a:solidFill>
                        <a:latin typeface="Cambria Math" panose="02040503050406030204" pitchFamily="18" charset="0"/>
                        <a:ea typeface="휴먼명조"/>
                        <a:cs typeface="굴림" panose="020B0600000101010101" pitchFamily="50" charset="-127"/>
                      </a:rPr>
                      <m:t> ∆</m:t>
                    </m:r>
                    <m:sSub>
                      <m:sSubPr>
                        <m:ctrlPr>
                          <a:rPr lang="ko-KR" altLang="ko-KR" sz="2000" i="1">
                            <a:solidFill>
                              <a:srgbClr val="000000"/>
                            </a:solidFill>
                            <a:latin typeface="Cambria Math" panose="02040503050406030204" pitchFamily="18" charset="0"/>
                            <a:ea typeface="Cambria Math" panose="02040503050406030204" pitchFamily="18" charset="0"/>
                            <a:cs typeface="굴림" panose="020B0600000101010101" pitchFamily="50" charset="-127"/>
                          </a:rPr>
                        </m:ctrlPr>
                      </m:sSubPr>
                      <m:e>
                        <m:r>
                          <a:rPr lang="en-US" altLang="ko-KR" sz="2000" i="1">
                            <a:solidFill>
                              <a:srgbClr val="000000"/>
                            </a:solidFill>
                            <a:latin typeface="Cambria Math" panose="02040503050406030204" pitchFamily="18" charset="0"/>
                            <a:ea typeface="휴먼명조"/>
                            <a:cs typeface="굴림" panose="020B0600000101010101" pitchFamily="50" charset="-127"/>
                          </a:rPr>
                          <m:t>𝑋</m:t>
                        </m:r>
                      </m:e>
                      <m:sub>
                        <m:r>
                          <a:rPr lang="en-US" altLang="ko-KR" sz="2000" i="1">
                            <a:solidFill>
                              <a:srgbClr val="000000"/>
                            </a:solidFill>
                            <a:latin typeface="Cambria Math" panose="02040503050406030204" pitchFamily="18" charset="0"/>
                            <a:ea typeface="휴먼명조"/>
                            <a:cs typeface="굴림" panose="020B0600000101010101" pitchFamily="50" charset="-127"/>
                          </a:rPr>
                          <m:t>𝑖𝑡</m:t>
                        </m:r>
                      </m:sub>
                    </m:sSub>
                    <m:r>
                      <a:rPr lang="en-US" altLang="ko-KR" sz="2000" i="1">
                        <a:solidFill>
                          <a:srgbClr val="000000"/>
                        </a:solidFill>
                        <a:latin typeface="Cambria Math" panose="02040503050406030204" pitchFamily="18" charset="0"/>
                        <a:ea typeface="Cambria Math" panose="02040503050406030204" pitchFamily="18" charset="0"/>
                        <a:cs typeface="굴림" panose="020B0600000101010101" pitchFamily="50" charset="-127"/>
                      </a:rPr>
                      <m:t>&lt;0</m:t>
                    </m:r>
                  </m:oMath>
                </a14:m>
                <a:r>
                  <a:rPr lang="en-US" altLang="ko-KR" sz="2000" dirty="0">
                    <a:solidFill>
                      <a:srgbClr val="000000"/>
                    </a:solidFill>
                    <a:latin typeface="함초롬바탕" panose="02030604000101010101" pitchFamily="18" charset="-127"/>
                    <a:ea typeface="굴림" panose="020B0600000101010101" pitchFamily="50" charset="-127"/>
                    <a:cs typeface="굴림" panose="020B0600000101010101" pitchFamily="50" charset="-127"/>
                  </a:rPr>
                  <a:t>			</a:t>
                </a:r>
                <a:r>
                  <a:rPr lang="en-US" altLang="ko-KR" dirty="0">
                    <a:solidFill>
                      <a:srgbClr val="000000"/>
                    </a:solidFill>
                    <a:latin typeface="Times New Roman" panose="02020603050405020304" pitchFamily="18" charset="0"/>
                    <a:ea typeface="굴림" panose="020B0600000101010101" pitchFamily="50" charset="-127"/>
                    <a:cs typeface="바탕" panose="02030600000101010101" pitchFamily="18" charset="-127"/>
                  </a:rPr>
                  <a:t>(2)</a:t>
                </a:r>
              </a:p>
              <a:p>
                <a:pPr algn="r">
                  <a:lnSpc>
                    <a:spcPct val="200000"/>
                  </a:lnSpc>
                  <a:spcAft>
                    <a:spcPts val="0"/>
                  </a:spcAft>
                </a:pPr>
                <a:endParaRPr lang="ko-KR" altLang="ko-KR" sz="1200" dirty="0">
                  <a:effectLst/>
                  <a:latin typeface="바탕" panose="02030600000101010101" pitchFamily="18" charset="-127"/>
                  <a:ea typeface="바탕" panose="02030600000101010101" pitchFamily="18" charset="-127"/>
                  <a:cs typeface="바탕" panose="02030600000101010101" pitchFamily="18" charset="-127"/>
                </a:endParaRPr>
              </a:p>
              <a:p>
                <a:pPr algn="r">
                  <a:lnSpc>
                    <a:spcPct val="200000"/>
                  </a:lnSpc>
                  <a:spcAft>
                    <a:spcPts val="0"/>
                  </a:spcAft>
                </a:pPr>
                <a:r>
                  <a:rPr lang="en-US" altLang="ko-KR" dirty="0">
                    <a:solidFill>
                      <a:srgbClr val="000000"/>
                    </a:solidFill>
                    <a:ea typeface="Cambria Math" panose="02040503050406030204" pitchFamily="18" charset="0"/>
                    <a:cs typeface="Cambria Math" panose="02040503050406030204" pitchFamily="18" charset="0"/>
                  </a:rPr>
                  <a:t>                             </a:t>
                </a:r>
                <a14:m>
                  <m:oMath xmlns:m="http://schemas.openxmlformats.org/officeDocument/2006/math">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m:rPr>
                            <m:sty m:val="p"/>
                          </m:rPr>
                          <a:rPr lang="en-US" altLang="ko-KR">
                            <a:solidFill>
                              <a:srgbClr val="000000"/>
                            </a:solidFill>
                            <a:latin typeface="Cambria Math" panose="02040503050406030204" pitchFamily="18" charset="0"/>
                            <a:ea typeface="Cambria Math" panose="02040503050406030204" pitchFamily="18" charset="0"/>
                            <a:cs typeface="Cambria Math" panose="02040503050406030204" pitchFamily="18" charset="0"/>
                          </a:rPr>
                          <m:t>NJR</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sub>
                    </m:sSub>
                    <m:r>
                      <a:rPr lang="en-US" altLang="ko-KR">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m:rPr>
                            <m:sty m:val="p"/>
                          </m:rPr>
                          <a:rPr lang="en-US" altLang="ko-KR">
                            <a:solidFill>
                              <a:srgbClr val="000000"/>
                            </a:solidFill>
                            <a:latin typeface="Cambria Math" panose="02040503050406030204" pitchFamily="18" charset="0"/>
                            <a:ea typeface="Cambria Math" panose="02040503050406030204" pitchFamily="18" charset="0"/>
                            <a:cs typeface="Cambria Math" panose="02040503050406030204" pitchFamily="18" charset="0"/>
                          </a:rPr>
                          <m:t>JCR</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sub>
                    </m:s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m:t>
                    </m:r>
                    <m:sSub>
                      <m:sSubPr>
                        <m:ctrlPr>
                          <a:rPr lang="ko-KR"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ctrlPr>
                      </m:sSubPr>
                      <m:e>
                        <m:r>
                          <m:rPr>
                            <m:sty m:val="p"/>
                          </m:rPr>
                          <a:rPr lang="en-US" altLang="ko-KR">
                            <a:solidFill>
                              <a:srgbClr val="000000"/>
                            </a:solidFill>
                            <a:latin typeface="Cambria Math" panose="02040503050406030204" pitchFamily="18" charset="0"/>
                            <a:ea typeface="Cambria Math" panose="02040503050406030204" pitchFamily="18" charset="0"/>
                            <a:cs typeface="Cambria Math" panose="02040503050406030204" pitchFamily="18" charset="0"/>
                          </a:rPr>
                          <m:t>JDR</m:t>
                        </m:r>
                      </m:e>
                      <m:sub>
                        <m:r>
                          <a:rPr lang="en-US" altLang="ko-KR" i="1">
                            <a:solidFill>
                              <a:srgbClr val="000000"/>
                            </a:solidFill>
                            <a:latin typeface="Cambria Math" panose="02040503050406030204" pitchFamily="18" charset="0"/>
                            <a:ea typeface="Cambria Math" panose="02040503050406030204" pitchFamily="18" charset="0"/>
                            <a:cs typeface="Cambria Math" panose="02040503050406030204" pitchFamily="18" charset="0"/>
                          </a:rPr>
                          <m:t>𝑠𝑡</m:t>
                        </m:r>
                      </m:sub>
                    </m:sSub>
                  </m:oMath>
                </a14:m>
                <a:r>
                  <a:rPr lang="en-US" altLang="ko-KR" dirty="0">
                    <a:solidFill>
                      <a:srgbClr val="000000"/>
                    </a:solidFill>
                    <a:latin typeface="함초롬바탕" panose="02030604000101010101" pitchFamily="18" charset="-127"/>
                    <a:ea typeface="굴림" panose="020B0600000101010101" pitchFamily="50" charset="-127"/>
                    <a:cs typeface="굴림" panose="020B0600000101010101" pitchFamily="50" charset="-127"/>
                  </a:rPr>
                  <a:t>				</a:t>
                </a:r>
                <a:r>
                  <a:rPr lang="en-US" altLang="ko-KR" dirty="0">
                    <a:solidFill>
                      <a:srgbClr val="000000"/>
                    </a:solidFill>
                    <a:latin typeface="Times New Roman" panose="02020603050405020304" pitchFamily="18" charset="0"/>
                    <a:ea typeface="굴림" panose="020B0600000101010101" pitchFamily="50" charset="-127"/>
                    <a:cs typeface="바탕" panose="02030600000101010101" pitchFamily="18" charset="-127"/>
                  </a:rPr>
                  <a:t>(3)</a:t>
                </a:r>
                <a:endParaRPr lang="ko-KR" altLang="ko-KR" sz="1200" dirty="0">
                  <a:effectLst/>
                  <a:latin typeface="바탕" panose="02030600000101010101" pitchFamily="18" charset="-127"/>
                  <a:ea typeface="바탕" panose="02030600000101010101" pitchFamily="18" charset="-127"/>
                  <a:cs typeface="바탕" panose="02030600000101010101" pitchFamily="18" charset="-127"/>
                </a:endParaRPr>
              </a:p>
            </p:txBody>
          </p:sp>
        </mc:Choice>
        <mc:Fallback xmlns="">
          <p:sp>
            <p:nvSpPr>
              <p:cNvPr id="2" name="직사각형 1"/>
              <p:cNvSpPr>
                <a:spLocks noRot="1" noChangeAspect="1" noMove="1" noResize="1" noEditPoints="1" noAdjustHandles="1" noChangeArrowheads="1" noChangeShapeType="1" noTextEdit="1"/>
              </p:cNvSpPr>
              <p:nvPr/>
            </p:nvSpPr>
            <p:spPr>
              <a:xfrm>
                <a:off x="467544" y="1484784"/>
                <a:ext cx="8070826" cy="4440703"/>
              </a:xfrm>
              <a:prstGeom prst="rect">
                <a:avLst/>
              </a:prstGeom>
              <a:blipFill>
                <a:blip r:embed="rId2"/>
                <a:stretch>
                  <a:fillRect l="-831" r="-604"/>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 name="직사각형 3"/>
              <p:cNvSpPr/>
              <p:nvPr/>
            </p:nvSpPr>
            <p:spPr>
              <a:xfrm>
                <a:off x="215516" y="5949280"/>
                <a:ext cx="8712968" cy="441468"/>
              </a:xfrm>
              <a:prstGeom prst="rect">
                <a:avLst/>
              </a:prstGeom>
            </p:spPr>
            <p:txBody>
              <a:bodyPr wrap="square">
                <a:spAutoFit/>
              </a:bodyPr>
              <a:lstStyle/>
              <a:p>
                <a:pPr indent="508000">
                  <a:lnSpc>
                    <a:spcPct val="150000"/>
                  </a:lnSpc>
                  <a:spcAft>
                    <a:spcPts val="0"/>
                  </a:spcAft>
                </a:pPr>
                <a14:m>
                  <m:oMath xmlns:m="http://schemas.openxmlformats.org/officeDocument/2006/math">
                    <m:sSub>
                      <m:sSubPr>
                        <m:ctrlPr>
                          <a:rPr lang="ko-KR" altLang="ko-KR" sz="1400" i="1">
                            <a:solidFill>
                              <a:srgbClr val="000000"/>
                            </a:solidFill>
                            <a:latin typeface="Cambria Math" panose="02040503050406030204" pitchFamily="18" charset="0"/>
                            <a:ea typeface="Cambria Math" panose="02040503050406030204" pitchFamily="18" charset="0"/>
                          </a:rPr>
                        </m:ctrlPr>
                      </m:sSubPr>
                      <m:e>
                        <m:r>
                          <a:rPr lang="en-US" altLang="ko-KR" sz="1400" i="1">
                            <a:solidFill>
                              <a:srgbClr val="000000"/>
                            </a:solidFill>
                            <a:latin typeface="Cambria Math" panose="02040503050406030204" pitchFamily="18" charset="0"/>
                            <a:ea typeface="Times New Roman" panose="02020603050405020304" pitchFamily="18" charset="0"/>
                          </a:rPr>
                          <m:t>∆</m:t>
                        </m:r>
                        <m:r>
                          <a:rPr lang="en-US" altLang="ko-KR" sz="1400" i="1">
                            <a:solidFill>
                              <a:srgbClr val="000000"/>
                            </a:solidFill>
                            <a:latin typeface="Cambria Math" panose="02040503050406030204" pitchFamily="18" charset="0"/>
                            <a:ea typeface="Times New Roman" panose="02020603050405020304" pitchFamily="18" charset="0"/>
                          </a:rPr>
                          <m:t>𝑋</m:t>
                        </m:r>
                      </m:e>
                      <m:sub>
                        <m:r>
                          <a:rPr lang="en-US" altLang="ko-KR" sz="1400" i="1">
                            <a:solidFill>
                              <a:srgbClr val="000000"/>
                            </a:solidFill>
                            <a:latin typeface="Cambria Math" panose="02040503050406030204" pitchFamily="18" charset="0"/>
                            <a:ea typeface="Times New Roman" panose="02020603050405020304" pitchFamily="18" charset="0"/>
                          </a:rPr>
                          <m:t>𝑖𝑗𝑡</m:t>
                        </m:r>
                      </m:sub>
                    </m:sSub>
                    <m:r>
                      <a:rPr lang="en-US" altLang="ko-KR" sz="1400" i="1">
                        <a:solidFill>
                          <a:srgbClr val="000000"/>
                        </a:solidFill>
                        <a:latin typeface="Cambria Math" panose="02040503050406030204" pitchFamily="18" charset="0"/>
                        <a:ea typeface="Times New Roman" panose="02020603050405020304" pitchFamily="18" charset="0"/>
                      </a:rPr>
                      <m:t>=</m:t>
                    </m:r>
                    <m:sSub>
                      <m:sSubPr>
                        <m:ctrlPr>
                          <a:rPr lang="ko-KR" altLang="ko-KR" sz="1400" i="1">
                            <a:solidFill>
                              <a:srgbClr val="000000"/>
                            </a:solidFill>
                            <a:latin typeface="Cambria Math" panose="02040503050406030204" pitchFamily="18" charset="0"/>
                            <a:ea typeface="Cambria Math" panose="02040503050406030204" pitchFamily="18" charset="0"/>
                          </a:rPr>
                        </m:ctrlPr>
                      </m:sSubPr>
                      <m:e>
                        <m:r>
                          <a:rPr lang="en-US" altLang="ko-KR" sz="1400" i="1">
                            <a:solidFill>
                              <a:srgbClr val="000000"/>
                            </a:solidFill>
                            <a:latin typeface="Cambria Math" panose="02040503050406030204" pitchFamily="18" charset="0"/>
                            <a:ea typeface="Times New Roman" panose="02020603050405020304" pitchFamily="18" charset="0"/>
                          </a:rPr>
                          <m:t>𝑋</m:t>
                        </m:r>
                      </m:e>
                      <m:sub>
                        <m:r>
                          <a:rPr lang="en-US" altLang="ko-KR" sz="1400" i="1">
                            <a:solidFill>
                              <a:srgbClr val="000000"/>
                            </a:solidFill>
                            <a:latin typeface="Cambria Math" panose="02040503050406030204" pitchFamily="18" charset="0"/>
                            <a:ea typeface="Times New Roman" panose="02020603050405020304" pitchFamily="18" charset="0"/>
                          </a:rPr>
                          <m:t>𝑖𝑗𝑡</m:t>
                        </m:r>
                      </m:sub>
                    </m:sSub>
                    <m:r>
                      <a:rPr lang="en-US" altLang="ko-KR" sz="1400" i="1">
                        <a:solidFill>
                          <a:srgbClr val="000000"/>
                        </a:solidFill>
                        <a:latin typeface="Cambria Math" panose="02040503050406030204" pitchFamily="18" charset="0"/>
                        <a:ea typeface="Times New Roman" panose="02020603050405020304" pitchFamily="18" charset="0"/>
                      </a:rPr>
                      <m:t>−</m:t>
                    </m:r>
                    <m:sSub>
                      <m:sSubPr>
                        <m:ctrlPr>
                          <a:rPr lang="ko-KR" altLang="ko-KR" sz="1400" i="1">
                            <a:solidFill>
                              <a:srgbClr val="000000"/>
                            </a:solidFill>
                            <a:latin typeface="Cambria Math" panose="02040503050406030204" pitchFamily="18" charset="0"/>
                            <a:ea typeface="Cambria Math" panose="02040503050406030204" pitchFamily="18" charset="0"/>
                          </a:rPr>
                        </m:ctrlPr>
                      </m:sSubPr>
                      <m:e>
                        <m:r>
                          <a:rPr lang="en-US" altLang="ko-KR" sz="1400" i="1">
                            <a:solidFill>
                              <a:srgbClr val="000000"/>
                            </a:solidFill>
                            <a:latin typeface="Cambria Math" panose="02040503050406030204" pitchFamily="18" charset="0"/>
                            <a:ea typeface="Times New Roman" panose="02020603050405020304" pitchFamily="18" charset="0"/>
                          </a:rPr>
                          <m:t>𝑋</m:t>
                        </m:r>
                      </m:e>
                      <m:sub>
                        <m:r>
                          <a:rPr lang="en-US" altLang="ko-KR" sz="1400" i="1">
                            <a:solidFill>
                              <a:srgbClr val="000000"/>
                            </a:solidFill>
                            <a:latin typeface="Cambria Math" panose="02040503050406030204" pitchFamily="18" charset="0"/>
                            <a:ea typeface="Times New Roman" panose="02020603050405020304" pitchFamily="18" charset="0"/>
                          </a:rPr>
                          <m:t>𝑖𝑗𝑡</m:t>
                        </m:r>
                        <m:r>
                          <a:rPr lang="en-US" altLang="ko-KR" sz="1400" i="1">
                            <a:solidFill>
                              <a:srgbClr val="000000"/>
                            </a:solidFill>
                            <a:latin typeface="Cambria Math" panose="02040503050406030204" pitchFamily="18" charset="0"/>
                            <a:ea typeface="Times New Roman" panose="02020603050405020304" pitchFamily="18" charset="0"/>
                          </a:rPr>
                          <m:t>−1</m:t>
                        </m:r>
                      </m:sub>
                    </m:sSub>
                  </m:oMath>
                </a14:m>
                <a:r>
                  <a:rPr lang="en-US" altLang="ko-KR" sz="1400" dirty="0">
                    <a:solidFill>
                      <a:srgbClr val="000000"/>
                    </a:solidFill>
                    <a:latin typeface="Times New Roman" panose="02020603050405020304" pitchFamily="18" charset="0"/>
                    <a:ea typeface="Times New Roman" panose="02020603050405020304" pitchFamily="18" charset="0"/>
                  </a:rPr>
                  <a:t> is the change in employment in firm </a:t>
                </a:r>
                <a:r>
                  <a:rPr lang="en-US" altLang="ko-KR" sz="1400" i="1" dirty="0" err="1">
                    <a:solidFill>
                      <a:srgbClr val="000000"/>
                    </a:solidFill>
                    <a:latin typeface="Times New Roman" panose="02020603050405020304" pitchFamily="18" charset="0"/>
                    <a:ea typeface="Times New Roman" panose="02020603050405020304" pitchFamily="18" charset="0"/>
                  </a:rPr>
                  <a:t>i</a:t>
                </a:r>
                <a:r>
                  <a:rPr lang="en-US" altLang="ko-KR" sz="1400" dirty="0">
                    <a:solidFill>
                      <a:srgbClr val="000000"/>
                    </a:solidFill>
                    <a:latin typeface="Times New Roman" panose="02020603050405020304" pitchFamily="18" charset="0"/>
                    <a:ea typeface="Times New Roman" panose="02020603050405020304" pitchFamily="18" charset="0"/>
                  </a:rPr>
                  <a:t> and industry </a:t>
                </a:r>
                <a:r>
                  <a:rPr lang="en-US" altLang="ko-KR" sz="1400" i="1" dirty="0">
                    <a:solidFill>
                      <a:srgbClr val="000000"/>
                    </a:solidFill>
                    <a:latin typeface="Times New Roman" panose="02020603050405020304" pitchFamily="18" charset="0"/>
                    <a:ea typeface="Times New Roman" panose="02020603050405020304" pitchFamily="18" charset="0"/>
                  </a:rPr>
                  <a:t>j</a:t>
                </a:r>
                <a:r>
                  <a:rPr lang="en-US" altLang="ko-KR" sz="1400" dirty="0">
                    <a:solidFill>
                      <a:srgbClr val="000000"/>
                    </a:solidFill>
                    <a:latin typeface="Times New Roman" panose="02020603050405020304" pitchFamily="18" charset="0"/>
                    <a:ea typeface="Times New Roman" panose="02020603050405020304" pitchFamily="18" charset="0"/>
                  </a:rPr>
                  <a:t>. S represents the aggregated group.</a:t>
                </a:r>
              </a:p>
            </p:txBody>
          </p:sp>
        </mc:Choice>
        <mc:Fallback xmlns="">
          <p:sp>
            <p:nvSpPr>
              <p:cNvPr id="4" name="직사각형 3"/>
              <p:cNvSpPr>
                <a:spLocks noRot="1" noChangeAspect="1" noMove="1" noResize="1" noEditPoints="1" noAdjustHandles="1" noChangeArrowheads="1" noChangeShapeType="1" noTextEdit="1"/>
              </p:cNvSpPr>
              <p:nvPr/>
            </p:nvSpPr>
            <p:spPr>
              <a:xfrm>
                <a:off x="215516" y="5949280"/>
                <a:ext cx="8712968" cy="441468"/>
              </a:xfrm>
              <a:prstGeom prst="rect">
                <a:avLst/>
              </a:prstGeom>
              <a:blipFill>
                <a:blip r:embed="rId3"/>
                <a:stretch>
                  <a:fillRect b="-2778"/>
                </a:stretch>
              </a:blipFill>
            </p:spPr>
            <p:txBody>
              <a:bodyPr/>
              <a:lstStyle/>
              <a:p>
                <a:r>
                  <a:rPr lang="ko-KR" altLang="en-US">
                    <a:noFill/>
                  </a:rPr>
                  <a:t> </a:t>
                </a:r>
              </a:p>
            </p:txBody>
          </p:sp>
        </mc:Fallback>
      </mc:AlternateContent>
      <p:sp>
        <p:nvSpPr>
          <p:cNvPr id="3" name="제목 2"/>
          <p:cNvSpPr>
            <a:spLocks noGrp="1"/>
          </p:cNvSpPr>
          <p:nvPr>
            <p:ph type="title"/>
          </p:nvPr>
        </p:nvSpPr>
        <p:spPr>
          <a:xfrm>
            <a:off x="598576" y="272243"/>
            <a:ext cx="7886700" cy="1325563"/>
          </a:xfrm>
        </p:spPr>
        <p:txBody>
          <a:bodyPr/>
          <a:lstStyle/>
          <a:p>
            <a:r>
              <a:rPr lang="en-US" altLang="ko-KR" dirty="0"/>
              <a:t>Job Creation and Job destruction Rate</a:t>
            </a:r>
            <a:endParaRPr lang="ko-KR" altLang="en-US" dirty="0"/>
          </a:p>
        </p:txBody>
      </p:sp>
    </p:spTree>
    <p:extLst>
      <p:ext uri="{BB962C8B-B14F-4D97-AF65-F5344CB8AC3E}">
        <p14:creationId xmlns:p14="http://schemas.microsoft.com/office/powerpoint/2010/main" val="1689080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p:cNvPicPr>
            <a:picLocks noChangeAspect="1"/>
          </p:cNvPicPr>
          <p:nvPr/>
        </p:nvPicPr>
        <p:blipFill>
          <a:blip r:embed="rId2"/>
          <a:stretch>
            <a:fillRect/>
          </a:stretch>
        </p:blipFill>
        <p:spPr>
          <a:xfrm>
            <a:off x="858504" y="1772816"/>
            <a:ext cx="6977848" cy="4608512"/>
          </a:xfrm>
          <a:prstGeom prst="rect">
            <a:avLst/>
          </a:prstGeom>
        </p:spPr>
      </p:pic>
      <p:sp>
        <p:nvSpPr>
          <p:cNvPr id="2" name="제목 1"/>
          <p:cNvSpPr>
            <a:spLocks noGrp="1"/>
          </p:cNvSpPr>
          <p:nvPr>
            <p:ph type="title"/>
          </p:nvPr>
        </p:nvSpPr>
        <p:spPr/>
        <p:txBody>
          <a:bodyPr/>
          <a:lstStyle/>
          <a:p>
            <a:r>
              <a:rPr lang="en-US" altLang="ko-KR" dirty="0"/>
              <a:t>JCR and JDR in South Korea </a:t>
            </a:r>
            <a:endParaRPr lang="ko-KR" altLang="en-US" dirty="0"/>
          </a:p>
        </p:txBody>
      </p:sp>
    </p:spTree>
    <p:extLst>
      <p:ext uri="{BB962C8B-B14F-4D97-AF65-F5344CB8AC3E}">
        <p14:creationId xmlns:p14="http://schemas.microsoft.com/office/powerpoint/2010/main" val="214788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그림 6"/>
          <p:cNvPicPr>
            <a:picLocks noChangeAspect="1"/>
          </p:cNvPicPr>
          <p:nvPr/>
        </p:nvPicPr>
        <p:blipFill>
          <a:blip r:embed="rId3"/>
          <a:stretch>
            <a:fillRect/>
          </a:stretch>
        </p:blipFill>
        <p:spPr>
          <a:xfrm>
            <a:off x="467544" y="2185060"/>
            <a:ext cx="8380298" cy="4680519"/>
          </a:xfrm>
          <a:prstGeom prst="rect">
            <a:avLst/>
          </a:prstGeom>
        </p:spPr>
      </p:pic>
      <p:sp>
        <p:nvSpPr>
          <p:cNvPr id="2" name="제목 1"/>
          <p:cNvSpPr>
            <a:spLocks noGrp="1"/>
          </p:cNvSpPr>
          <p:nvPr>
            <p:ph type="title"/>
          </p:nvPr>
        </p:nvSpPr>
        <p:spPr/>
        <p:txBody>
          <a:bodyPr/>
          <a:lstStyle/>
          <a:p>
            <a:r>
              <a:rPr lang="en-US" altLang="ko-KR" dirty="0"/>
              <a:t>Net Job Creation Rate in South Korea</a:t>
            </a:r>
            <a:endParaRPr lang="ko-KR" altLang="en-US" dirty="0"/>
          </a:p>
        </p:txBody>
      </p:sp>
    </p:spTree>
    <p:extLst>
      <p:ext uri="{BB962C8B-B14F-4D97-AF65-F5344CB8AC3E}">
        <p14:creationId xmlns:p14="http://schemas.microsoft.com/office/powerpoint/2010/main" val="2509062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직사각형 1"/>
              <p:cNvSpPr/>
              <p:nvPr/>
            </p:nvSpPr>
            <p:spPr>
              <a:xfrm>
                <a:off x="467544" y="1268760"/>
                <a:ext cx="8424936" cy="4397679"/>
              </a:xfrm>
              <a:prstGeom prst="rect">
                <a:avLst/>
              </a:prstGeom>
            </p:spPr>
            <p:txBody>
              <a:bodyPr wrap="square">
                <a:spAutoFit/>
              </a:bodyPr>
              <a:lstStyle/>
              <a:p>
                <a:pPr>
                  <a:lnSpc>
                    <a:spcPct val="150000"/>
                  </a:lnSpc>
                  <a:spcAft>
                    <a:spcPts val="0"/>
                  </a:spcAft>
                </a:pPr>
                <a:endParaRPr lang="en-US" altLang="ko-KR" b="1" dirty="0">
                  <a:solidFill>
                    <a:srgbClr val="000000"/>
                  </a:solidFill>
                  <a:latin typeface="Times New Roman" panose="02020603050405020304" pitchFamily="18" charset="0"/>
                </a:endParaRPr>
              </a:p>
              <a:p>
                <a:pPr>
                  <a:lnSpc>
                    <a:spcPct val="150000"/>
                  </a:lnSpc>
                  <a:spcAft>
                    <a:spcPts val="0"/>
                  </a:spcAft>
                </a:pPr>
                <a:endParaRPr lang="en-US" altLang="ko-KR" dirty="0">
                  <a:solidFill>
                    <a:srgbClr val="000000"/>
                  </a:solidFill>
                  <a:latin typeface="Times New Roman" panose="02020603050405020304" pitchFamily="18" charset="0"/>
                </a:endParaRPr>
              </a:p>
              <a:p>
                <a:pPr>
                  <a:lnSpc>
                    <a:spcPct val="150000"/>
                  </a:lnSpc>
                  <a:spcAft>
                    <a:spcPts val="0"/>
                  </a:spcAft>
                </a:pPr>
                <a:r>
                  <a:rPr lang="en-US" altLang="ko-KR" sz="1600" dirty="0">
                    <a:solidFill>
                      <a:srgbClr val="000000"/>
                    </a:solidFill>
                    <a:latin typeface="Times New Roman" panose="02020603050405020304" pitchFamily="18" charset="0"/>
                  </a:rPr>
                  <a:t>Based on the studies of Boehm et al. (2020), this study establishes the following equation for estimating employment growth.</a:t>
                </a:r>
              </a:p>
              <a:p>
                <a:pPr algn="r" latinLnBrk="1">
                  <a:spcBef>
                    <a:spcPts val="600"/>
                  </a:spcBef>
                  <a:spcAft>
                    <a:spcPts val="600"/>
                  </a:spcAft>
                </a:pPr>
                <a:endParaRPr lang="en-US" altLang="ko-KR" dirty="0">
                  <a:solidFill>
                    <a:srgbClr val="000000"/>
                  </a:solidFill>
                  <a:latin typeface="Times New Roman" panose="02020603050405020304" pitchFamily="18" charset="0"/>
                  <a:ea typeface="Cambria Math" panose="02040503050406030204" pitchFamily="18" charset="0"/>
                </a:endParaRPr>
              </a:p>
              <a:p>
                <a:pPr algn="ctr" latinLnBrk="1">
                  <a:spcBef>
                    <a:spcPts val="600"/>
                  </a:spcBef>
                  <a:spcAft>
                    <a:spcPts val="600"/>
                  </a:spcAft>
                </a:pPr>
                <a14:m>
                  <m:oMath xmlns:m="http://schemas.openxmlformats.org/officeDocument/2006/math">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i="1" kern="0">
                            <a:solidFill>
                              <a:srgbClr val="000000"/>
                            </a:solidFill>
                            <a:latin typeface="Cambria Math" panose="02040503050406030204" pitchFamily="18" charset="0"/>
                            <a:ea typeface="휴먼명조"/>
                            <a:cs typeface="Times New Roman" panose="02020603050405020304" pitchFamily="18" charset="0"/>
                          </a:rPr>
                          <m:t>𝑒</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𝑖𝑗𝑡</m:t>
                        </m:r>
                      </m:sub>
                    </m:sSub>
                    <m:r>
                      <a:rPr lang="en-US" altLang="ko-KR" i="1" kern="0">
                        <a:solidFill>
                          <a:srgbClr val="000000"/>
                        </a:solidFill>
                        <a:latin typeface="Cambria Math" panose="02040503050406030204" pitchFamily="18" charset="0"/>
                        <a:ea typeface="휴먼명조"/>
                        <a:cs typeface="Times New Roman" panose="02020603050405020304" pitchFamily="18" charset="0"/>
                      </a:rPr>
                      <m:t>=</m:t>
                    </m:r>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i="1" kern="0">
                            <a:solidFill>
                              <a:srgbClr val="000000"/>
                            </a:solidFill>
                            <a:latin typeface="Cambria Math" panose="02040503050406030204" pitchFamily="18" charset="0"/>
                            <a:ea typeface="휴먼명조"/>
                            <a:cs typeface="Times New Roman" panose="02020603050405020304" pitchFamily="18" charset="0"/>
                          </a:rPr>
                          <m:t>𝛼</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0</m:t>
                        </m:r>
                      </m:sub>
                    </m:sSub>
                    <m:r>
                      <a:rPr lang="en-US" altLang="ko-KR" i="1" kern="0">
                        <a:solidFill>
                          <a:srgbClr val="000000"/>
                        </a:solidFill>
                        <a:latin typeface="Cambria Math" panose="02040503050406030204" pitchFamily="18" charset="0"/>
                        <a:ea typeface="휴먼명조"/>
                        <a:cs typeface="Times New Roman" panose="02020603050405020304" pitchFamily="18" charset="0"/>
                      </a:rPr>
                      <m:t>+ </m:t>
                    </m:r>
                    <m:r>
                      <a:rPr lang="en-US" altLang="ko-KR" i="1" kern="0">
                        <a:solidFill>
                          <a:srgbClr val="000000"/>
                        </a:solidFill>
                        <a:latin typeface="Cambria Math" panose="02040503050406030204" pitchFamily="18" charset="0"/>
                        <a:ea typeface="휴먼명조"/>
                        <a:cs typeface="Times New Roman" panose="02020603050405020304" pitchFamily="18" charset="0"/>
                      </a:rPr>
                      <m:t>𝛣</m:t>
                    </m:r>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i="1" kern="0">
                            <a:solidFill>
                              <a:srgbClr val="000000"/>
                            </a:solidFill>
                            <a:latin typeface="Cambria Math" panose="02040503050406030204" pitchFamily="18" charset="0"/>
                            <a:ea typeface="휴먼명조"/>
                            <a:cs typeface="Times New Roman" panose="02020603050405020304" pitchFamily="18" charset="0"/>
                          </a:rPr>
                          <m:t>𝑀</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𝑖𝑗𝑡</m:t>
                        </m:r>
                        <m:r>
                          <a:rPr lang="en-US" altLang="ko-KR" i="1" kern="0">
                            <a:solidFill>
                              <a:srgbClr val="000000"/>
                            </a:solidFill>
                            <a:latin typeface="Cambria Math" panose="02040503050406030204" pitchFamily="18" charset="0"/>
                            <a:ea typeface="휴먼명조"/>
                            <a:cs typeface="Times New Roman" panose="02020603050405020304" pitchFamily="18" charset="0"/>
                          </a:rPr>
                          <m:t>−1</m:t>
                        </m:r>
                      </m:sub>
                    </m:sSub>
                    <m:r>
                      <a:rPr lang="en-US" altLang="ko-KR" i="1" kern="0">
                        <a:solidFill>
                          <a:srgbClr val="000000"/>
                        </a:solidFill>
                        <a:latin typeface="Cambria Math" panose="02040503050406030204" pitchFamily="18" charset="0"/>
                        <a:ea typeface="휴먼명조"/>
                        <a:cs typeface="Times New Roman" panose="02020603050405020304" pitchFamily="18" charset="0"/>
                      </a:rPr>
                      <m:t>+ </m:t>
                    </m:r>
                    <m:r>
                      <a:rPr lang="en-US" altLang="ko-KR" i="1" kern="0">
                        <a:solidFill>
                          <a:srgbClr val="000000"/>
                        </a:solidFill>
                        <a:latin typeface="Cambria Math" panose="02040503050406030204" pitchFamily="18" charset="0"/>
                        <a:ea typeface="휴먼명조"/>
                        <a:cs typeface="Times New Roman" panose="02020603050405020304" pitchFamily="18" charset="0"/>
                      </a:rPr>
                      <m:t>𝛤</m:t>
                    </m:r>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i="1" kern="0">
                            <a:solidFill>
                              <a:srgbClr val="000000"/>
                            </a:solidFill>
                            <a:latin typeface="Cambria Math" panose="02040503050406030204" pitchFamily="18" charset="0"/>
                            <a:ea typeface="휴먼명조"/>
                            <a:cs typeface="Times New Roman" panose="02020603050405020304" pitchFamily="18" charset="0"/>
                          </a:rPr>
                          <m:t>𝑋</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𝑖𝑗𝑡</m:t>
                        </m:r>
                        <m:r>
                          <a:rPr lang="en-US" altLang="ko-KR" i="1" kern="0">
                            <a:solidFill>
                              <a:srgbClr val="000000"/>
                            </a:solidFill>
                            <a:latin typeface="Cambria Math" panose="02040503050406030204" pitchFamily="18" charset="0"/>
                            <a:ea typeface="휴먼명조"/>
                            <a:cs typeface="Times New Roman" panose="02020603050405020304" pitchFamily="18" charset="0"/>
                          </a:rPr>
                          <m:t>−1</m:t>
                        </m:r>
                      </m:sub>
                    </m:sSub>
                    <m:r>
                      <a:rPr lang="en-US" altLang="ko-KR" i="1" kern="0">
                        <a:solidFill>
                          <a:srgbClr val="000000"/>
                        </a:solidFill>
                        <a:latin typeface="Cambria Math" panose="02040503050406030204" pitchFamily="18" charset="0"/>
                        <a:ea typeface="휴먼명조"/>
                        <a:cs typeface="Times New Roman" panose="02020603050405020304" pitchFamily="18" charset="0"/>
                      </a:rPr>
                      <m:t>+ </m:t>
                    </m:r>
                    <m:r>
                      <a:rPr lang="en-US" altLang="ko-KR" i="1" kern="0">
                        <a:solidFill>
                          <a:srgbClr val="000000"/>
                        </a:solidFill>
                        <a:latin typeface="Cambria Math" panose="02040503050406030204" pitchFamily="18" charset="0"/>
                        <a:ea typeface="휴먼명조"/>
                        <a:cs typeface="Times New Roman" panose="02020603050405020304" pitchFamily="18" charset="0"/>
                      </a:rPr>
                      <m:t>𝑌</m:t>
                    </m:r>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i="1" kern="0">
                            <a:solidFill>
                              <a:srgbClr val="000000"/>
                            </a:solidFill>
                            <a:latin typeface="Cambria Math" panose="02040503050406030204" pitchFamily="18" charset="0"/>
                            <a:ea typeface="휴먼명조"/>
                            <a:cs typeface="Times New Roman" panose="02020603050405020304" pitchFamily="18" charset="0"/>
                          </a:rPr>
                          <m:t>𝑍</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𝑖𝑗𝑡</m:t>
                        </m:r>
                        <m:r>
                          <a:rPr lang="en-US" altLang="ko-KR" b="0" i="1" kern="0" smtClean="0">
                            <a:solidFill>
                              <a:srgbClr val="000000"/>
                            </a:solidFill>
                            <a:latin typeface="Cambria Math" panose="02040503050406030204" pitchFamily="18" charset="0"/>
                            <a:ea typeface="휴먼명조"/>
                            <a:cs typeface="Times New Roman" panose="02020603050405020304" pitchFamily="18" charset="0"/>
                          </a:rPr>
                          <m:t>−1</m:t>
                        </m:r>
                      </m:sub>
                    </m:sSub>
                    <m:r>
                      <a:rPr lang="en-US" altLang="ko-KR" i="1" kern="0">
                        <a:solidFill>
                          <a:srgbClr val="000000"/>
                        </a:solidFill>
                        <a:latin typeface="Cambria Math" panose="02040503050406030204" pitchFamily="18" charset="0"/>
                        <a:ea typeface="휴먼명조"/>
                        <a:cs typeface="Times New Roman" panose="02020603050405020304" pitchFamily="18" charset="0"/>
                      </a:rPr>
                      <m:t>+</m:t>
                    </m:r>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i="1" kern="0">
                            <a:solidFill>
                              <a:srgbClr val="000000"/>
                            </a:solidFill>
                            <a:latin typeface="Cambria Math" panose="02040503050406030204" pitchFamily="18" charset="0"/>
                            <a:ea typeface="휴먼명조"/>
                            <a:cs typeface="Times New Roman" panose="02020603050405020304" pitchFamily="18" charset="0"/>
                          </a:rPr>
                          <m:t>𝑣</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𝑖</m:t>
                        </m:r>
                      </m:sub>
                    </m:sSub>
                    <m:r>
                      <a:rPr lang="en-US" altLang="ko-KR" i="1" kern="0">
                        <a:solidFill>
                          <a:srgbClr val="000000"/>
                        </a:solidFill>
                        <a:latin typeface="Cambria Math" panose="02040503050406030204" pitchFamily="18" charset="0"/>
                        <a:ea typeface="휴먼명조"/>
                        <a:cs typeface="Times New Roman" panose="02020603050405020304" pitchFamily="18" charset="0"/>
                      </a:rPr>
                      <m:t>+</m:t>
                    </m:r>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i="1" kern="0">
                            <a:solidFill>
                              <a:srgbClr val="000000"/>
                            </a:solidFill>
                            <a:latin typeface="Cambria Math" panose="02040503050406030204" pitchFamily="18" charset="0"/>
                            <a:ea typeface="휴먼명조"/>
                            <a:cs typeface="Times New Roman" panose="02020603050405020304" pitchFamily="18" charset="0"/>
                          </a:rPr>
                          <m:t>𝜂</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𝑗</m:t>
                        </m:r>
                      </m:sub>
                    </m:sSub>
                    <m:r>
                      <a:rPr lang="en-US" altLang="ko-KR" i="1" kern="0">
                        <a:solidFill>
                          <a:srgbClr val="000000"/>
                        </a:solidFill>
                        <a:latin typeface="Cambria Math" panose="02040503050406030204" pitchFamily="18" charset="0"/>
                        <a:ea typeface="휴먼명조"/>
                        <a:cs typeface="Times New Roman" panose="02020603050405020304" pitchFamily="18" charset="0"/>
                      </a:rPr>
                      <m:t>+</m:t>
                    </m:r>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ko-KR" kern="0">
                            <a:solidFill>
                              <a:srgbClr val="000000"/>
                            </a:solidFill>
                            <a:latin typeface="Cambria Math" panose="02040503050406030204" pitchFamily="18" charset="0"/>
                            <a:ea typeface="휴먼명조"/>
                            <a:cs typeface="Times New Roman" panose="02020603050405020304" pitchFamily="18" charset="0"/>
                          </a:rPr>
                          <m:t>Υ</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𝑡</m:t>
                        </m:r>
                      </m:sub>
                    </m:sSub>
                    <m:r>
                      <a:rPr lang="en-US" altLang="ko-KR" i="1" kern="0">
                        <a:solidFill>
                          <a:srgbClr val="000000"/>
                        </a:solidFill>
                        <a:latin typeface="Cambria Math" panose="02040503050406030204" pitchFamily="18" charset="0"/>
                        <a:ea typeface="휴먼명조"/>
                        <a:cs typeface="Times New Roman" panose="02020603050405020304" pitchFamily="18" charset="0"/>
                      </a:rPr>
                      <m:t>+</m:t>
                    </m:r>
                    <m:sSub>
                      <m:sSubPr>
                        <m:ctrlPr>
                          <a:rPr lang="ko-KR" altLang="ko-KR" i="1" ker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i="1" kern="0">
                            <a:solidFill>
                              <a:srgbClr val="000000"/>
                            </a:solidFill>
                            <a:latin typeface="Cambria Math" panose="02040503050406030204" pitchFamily="18" charset="0"/>
                            <a:ea typeface="휴먼명조"/>
                            <a:cs typeface="Times New Roman" panose="02020603050405020304" pitchFamily="18" charset="0"/>
                          </a:rPr>
                          <m:t>𝜀</m:t>
                        </m:r>
                      </m:e>
                      <m:sub>
                        <m:r>
                          <a:rPr lang="en-US" altLang="ko-KR" i="1" kern="0">
                            <a:solidFill>
                              <a:srgbClr val="000000"/>
                            </a:solidFill>
                            <a:latin typeface="Cambria Math" panose="02040503050406030204" pitchFamily="18" charset="0"/>
                            <a:ea typeface="휴먼명조"/>
                            <a:cs typeface="Times New Roman" panose="02020603050405020304" pitchFamily="18" charset="0"/>
                          </a:rPr>
                          <m:t>𝑖𝑗𝑡</m:t>
                        </m:r>
                      </m:sub>
                    </m:sSub>
                  </m:oMath>
                </a14:m>
                <a:r>
                  <a:rPr lang="en-US" altLang="ko-KR" kern="0" dirty="0">
                    <a:solidFill>
                      <a:srgbClr val="000000"/>
                    </a:solidFill>
                    <a:latin typeface="Times New Roman" panose="02020603050405020304" pitchFamily="18" charset="0"/>
                    <a:ea typeface="휴먼명조"/>
                    <a:cs typeface="Times New Roman" panose="02020603050405020304" pitchFamily="18" charset="0"/>
                  </a:rPr>
                  <a:t>   	    </a:t>
                </a:r>
                <a:endParaRPr lang="ko-KR" altLang="ko-KR" sz="1200" kern="100" dirty="0">
                  <a:effectLst/>
                  <a:latin typeface="바탕" panose="02030600000101010101" pitchFamily="18" charset="-127"/>
                  <a:ea typeface="바탕" panose="02030600000101010101" pitchFamily="18" charset="-127"/>
                  <a:cs typeface="Times New Roman" panose="02020603050405020304" pitchFamily="18" charset="0"/>
                </a:endParaRPr>
              </a:p>
              <a:p>
                <a:endParaRPr lang="en-US" altLang="ko-KR" sz="1200" dirty="0">
                  <a:latin typeface="바탕" panose="02030600000101010101" pitchFamily="18" charset="-127"/>
                  <a:cs typeface="바탕" panose="02030600000101010101" pitchFamily="18" charset="-127"/>
                </a:endParaRPr>
              </a:p>
              <a:p>
                <a:endParaRPr lang="en-US" altLang="ko-KR" sz="1200" dirty="0">
                  <a:latin typeface="바탕" panose="02030600000101010101" pitchFamily="18" charset="-127"/>
                  <a:cs typeface="바탕" panose="02030600000101010101" pitchFamily="18" charset="-127"/>
                </a:endParaRPr>
              </a:p>
              <a:p>
                <a:endParaRPr lang="en-US" altLang="ko-KR" sz="1200" dirty="0">
                  <a:latin typeface="바탕" panose="02030600000101010101" pitchFamily="18" charset="-127"/>
                  <a:cs typeface="바탕" panose="02030600000101010101" pitchFamily="18" charset="-127"/>
                </a:endParaRPr>
              </a:p>
              <a:p>
                <a:endParaRPr lang="en-US" altLang="ko-KR" sz="1200" dirty="0">
                  <a:latin typeface="바탕" panose="02030600000101010101" pitchFamily="18" charset="-127"/>
                  <a:cs typeface="바탕" panose="02030600000101010101" pitchFamily="18" charset="-127"/>
                </a:endParaRPr>
              </a:p>
              <a:p>
                <a:endParaRPr lang="en-US" altLang="ko-KR" sz="1200" dirty="0">
                  <a:latin typeface="바탕" panose="02030600000101010101" pitchFamily="18" charset="-127"/>
                  <a:cs typeface="바탕" panose="02030600000101010101" pitchFamily="18" charset="-127"/>
                </a:endParaRPr>
              </a:p>
              <a:p>
                <a:r>
                  <a:rPr lang="en-US" altLang="ko-KR" sz="1200" dirty="0">
                    <a:latin typeface="바탕" panose="02030600000101010101" pitchFamily="18" charset="-127"/>
                    <a:cs typeface="바탕" panose="02030600000101010101" pitchFamily="18" charset="-127"/>
                  </a:rPr>
                  <a:t> </a:t>
                </a:r>
                <a14:m>
                  <m:oMath xmlns:m="http://schemas.openxmlformats.org/officeDocument/2006/math">
                    <m:sSub>
                      <m:sSubPr>
                        <m:ctrlPr>
                          <a:rPr lang="ko-KR" altLang="ko-KR" i="1">
                            <a:effectLst/>
                            <a:latin typeface="Cambria Math" panose="02040503050406030204" pitchFamily="18" charset="0"/>
                            <a:ea typeface="Cambria Math" panose="02040503050406030204" pitchFamily="18" charset="0"/>
                            <a:cs typeface="Cambria Math" panose="02040503050406030204" pitchFamily="18" charset="0"/>
                          </a:rPr>
                        </m:ctrlPr>
                      </m:sSubPr>
                      <m:e>
                        <m:r>
                          <m:rPr>
                            <m:sty m:val="p"/>
                          </m:rPr>
                          <a:rPr lang="en-US" altLang="ko-KR" sz="1200">
                            <a:effectLst/>
                            <a:latin typeface="Cambria Math" panose="02040503050406030204" pitchFamily="18" charset="0"/>
                            <a:ea typeface="Cambria Math" panose="02040503050406030204" pitchFamily="18" charset="0"/>
                            <a:cs typeface="Cambria Math" panose="02040503050406030204" pitchFamily="18" charset="0"/>
                          </a:rPr>
                          <m:t>e</m:t>
                        </m:r>
                      </m:e>
                      <m:sub>
                        <m:r>
                          <a:rPr lang="en-US" altLang="ko-KR" sz="1200" i="1">
                            <a:effectLst/>
                            <a:latin typeface="Cambria Math" panose="02040503050406030204" pitchFamily="18" charset="0"/>
                            <a:ea typeface="Cambria Math" panose="02040503050406030204" pitchFamily="18" charset="0"/>
                            <a:cs typeface="Cambria Math" panose="02040503050406030204" pitchFamily="18" charset="0"/>
                          </a:rPr>
                          <m:t>𝑖𝑗𝑡</m:t>
                        </m:r>
                      </m:sub>
                    </m:sSub>
                    <m:r>
                      <a:rPr lang="en-US" altLang="ko-KR" sz="1200">
                        <a:effectLst/>
                        <a:latin typeface="Cambria Math" panose="02040503050406030204" pitchFamily="18" charset="0"/>
                        <a:ea typeface="Cambria Math" panose="02040503050406030204" pitchFamily="18" charset="0"/>
                        <a:cs typeface="Cambria Math" panose="02040503050406030204" pitchFamily="18" charset="0"/>
                      </a:rPr>
                      <m:t>=</m:t>
                    </m:r>
                    <m:f>
                      <m:fPr>
                        <m:ctrlPr>
                          <a:rPr lang="ko-KR" altLang="ko-KR" i="1">
                            <a:effectLst/>
                            <a:latin typeface="Cambria Math" panose="02040503050406030204" pitchFamily="18" charset="0"/>
                            <a:ea typeface="Cambria Math" panose="02040503050406030204" pitchFamily="18" charset="0"/>
                          </a:rPr>
                        </m:ctrlPr>
                      </m:fPr>
                      <m:num>
                        <m:r>
                          <a:rPr lang="en-US" altLang="ko-KR" sz="1200" i="1">
                            <a:effectLst/>
                            <a:latin typeface="Cambria Math" panose="02040503050406030204" pitchFamily="18" charset="0"/>
                            <a:ea typeface="Cambria Math" panose="02040503050406030204" pitchFamily="18" charset="0"/>
                            <a:cs typeface="바탕" panose="02030600000101010101" pitchFamily="18" charset="-127"/>
                          </a:rPr>
                          <m:t>∆</m:t>
                        </m:r>
                        <m:sSub>
                          <m:sSubPr>
                            <m:ctrlPr>
                              <a:rPr lang="ko-KR" altLang="ko-KR" i="1">
                                <a:effectLst/>
                                <a:latin typeface="Cambria Math" panose="02040503050406030204" pitchFamily="18" charset="0"/>
                                <a:ea typeface="Cambria Math" panose="02040503050406030204" pitchFamily="18" charset="0"/>
                              </a:rPr>
                            </m:ctrlPr>
                          </m:sSubPr>
                          <m:e>
                            <m:r>
                              <a:rPr lang="en-US" altLang="ko-KR" sz="1200" i="1">
                                <a:effectLst/>
                                <a:latin typeface="Cambria Math" panose="02040503050406030204" pitchFamily="18" charset="0"/>
                                <a:ea typeface="Cambria Math" panose="02040503050406030204" pitchFamily="18" charset="0"/>
                                <a:cs typeface="바탕" panose="02030600000101010101" pitchFamily="18" charset="-127"/>
                              </a:rPr>
                              <m:t>𝑋</m:t>
                            </m:r>
                          </m:e>
                          <m:sub>
                            <m:r>
                              <a:rPr lang="en-US" altLang="ko-KR" sz="1200" i="1">
                                <a:effectLst/>
                                <a:latin typeface="Cambria Math" panose="02040503050406030204" pitchFamily="18" charset="0"/>
                                <a:ea typeface="Cambria Math" panose="02040503050406030204" pitchFamily="18" charset="0"/>
                                <a:cs typeface="바탕" panose="02030600000101010101" pitchFamily="18" charset="-127"/>
                              </a:rPr>
                              <m:t>𝑖𝑗𝑡</m:t>
                            </m:r>
                          </m:sub>
                        </m:sSub>
                      </m:num>
                      <m:den>
                        <m:f>
                          <m:fPr>
                            <m:ctrlPr>
                              <a:rPr lang="ko-KR" altLang="ko-KR" i="1">
                                <a:effectLst/>
                                <a:latin typeface="Cambria Math" panose="02040503050406030204" pitchFamily="18" charset="0"/>
                                <a:ea typeface="Cambria Math" panose="02040503050406030204" pitchFamily="18" charset="0"/>
                                <a:cs typeface="Cambria Math" panose="02040503050406030204" pitchFamily="18" charset="0"/>
                              </a:rPr>
                            </m:ctrlPr>
                          </m:fPr>
                          <m:num>
                            <m:sSub>
                              <m:sSubPr>
                                <m:ctrlPr>
                                  <a:rPr lang="ko-KR" altLang="ko-KR"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ko-KR" sz="1200" i="1">
                                    <a:effectLst/>
                                    <a:latin typeface="Cambria Math" panose="02040503050406030204" pitchFamily="18" charset="0"/>
                                    <a:ea typeface="Cambria Math" panose="02040503050406030204" pitchFamily="18" charset="0"/>
                                    <a:cs typeface="Cambria Math" panose="02040503050406030204" pitchFamily="18" charset="0"/>
                                  </a:rPr>
                                  <m:t>𝑋</m:t>
                                </m:r>
                              </m:e>
                              <m:sub>
                                <m:r>
                                  <a:rPr lang="en-US" altLang="ko-KR" sz="1200" i="1">
                                    <a:effectLst/>
                                    <a:latin typeface="Cambria Math" panose="02040503050406030204" pitchFamily="18" charset="0"/>
                                    <a:ea typeface="Cambria Math" panose="02040503050406030204" pitchFamily="18" charset="0"/>
                                    <a:cs typeface="Cambria Math" panose="02040503050406030204" pitchFamily="18" charset="0"/>
                                  </a:rPr>
                                  <m:t>𝑖𝑗𝑡</m:t>
                                </m:r>
                              </m:sub>
                            </m:sSub>
                            <m:r>
                              <a:rPr lang="en-US" altLang="ko-KR" sz="1200" i="1">
                                <a:effectLst/>
                                <a:latin typeface="Cambria Math" panose="02040503050406030204" pitchFamily="18" charset="0"/>
                                <a:ea typeface="Cambria Math" panose="02040503050406030204" pitchFamily="18" charset="0"/>
                                <a:cs typeface="Cambria Math" panose="02040503050406030204" pitchFamily="18" charset="0"/>
                              </a:rPr>
                              <m:t>+</m:t>
                            </m:r>
                            <m:sSub>
                              <m:sSubPr>
                                <m:ctrlPr>
                                  <a:rPr lang="ko-KR" altLang="ko-KR"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ko-KR" sz="1200" i="1">
                                    <a:effectLst/>
                                    <a:latin typeface="Cambria Math" panose="02040503050406030204" pitchFamily="18" charset="0"/>
                                    <a:ea typeface="Cambria Math" panose="02040503050406030204" pitchFamily="18" charset="0"/>
                                    <a:cs typeface="Cambria Math" panose="02040503050406030204" pitchFamily="18" charset="0"/>
                                  </a:rPr>
                                  <m:t>𝑋</m:t>
                                </m:r>
                              </m:e>
                              <m:sub>
                                <m:r>
                                  <a:rPr lang="en-US" altLang="ko-KR" sz="1200" i="1">
                                    <a:effectLst/>
                                    <a:latin typeface="Cambria Math" panose="02040503050406030204" pitchFamily="18" charset="0"/>
                                    <a:ea typeface="Cambria Math" panose="02040503050406030204" pitchFamily="18" charset="0"/>
                                    <a:cs typeface="Cambria Math" panose="02040503050406030204" pitchFamily="18" charset="0"/>
                                  </a:rPr>
                                  <m:t>𝑖𝑗𝑡</m:t>
                                </m:r>
                                <m:r>
                                  <a:rPr lang="en-US" altLang="ko-KR" sz="1200" i="1">
                                    <a:effectLst/>
                                    <a:latin typeface="Cambria Math" panose="02040503050406030204" pitchFamily="18" charset="0"/>
                                    <a:ea typeface="Cambria Math" panose="02040503050406030204" pitchFamily="18" charset="0"/>
                                    <a:cs typeface="Cambria Math" panose="02040503050406030204" pitchFamily="18" charset="0"/>
                                  </a:rPr>
                                  <m:t>−1</m:t>
                                </m:r>
                              </m:sub>
                            </m:sSub>
                          </m:num>
                          <m:den>
                            <m:r>
                              <a:rPr lang="en-US" altLang="ko-KR" sz="1200" i="1">
                                <a:effectLst/>
                                <a:latin typeface="Cambria Math" panose="02040503050406030204" pitchFamily="18" charset="0"/>
                                <a:ea typeface="Cambria Math" panose="02040503050406030204" pitchFamily="18" charset="0"/>
                                <a:cs typeface="Cambria Math" panose="02040503050406030204" pitchFamily="18" charset="0"/>
                              </a:rPr>
                              <m:t>2</m:t>
                            </m:r>
                          </m:den>
                        </m:f>
                      </m:den>
                    </m:f>
                  </m:oMath>
                </a14:m>
                <a:r>
                  <a:rPr lang="en-US" altLang="ko-KR" sz="1200" dirty="0">
                    <a:latin typeface="바탕" panose="02030600000101010101" pitchFamily="18" charset="-127"/>
                    <a:cs typeface="바탕" panose="02030600000101010101" pitchFamily="18" charset="-127"/>
                  </a:rPr>
                  <a:t> as used in Davis and </a:t>
                </a:r>
                <a:r>
                  <a:rPr lang="en-US" altLang="ko-KR" sz="1200" dirty="0" err="1">
                    <a:latin typeface="바탕" panose="02030600000101010101" pitchFamily="18" charset="-127"/>
                    <a:cs typeface="바탕" panose="02030600000101010101" pitchFamily="18" charset="-127"/>
                  </a:rPr>
                  <a:t>Haltiwanger</a:t>
                </a:r>
                <a:r>
                  <a:rPr lang="en-US" altLang="ko-KR" sz="1200" dirty="0">
                    <a:latin typeface="바탕" panose="02030600000101010101" pitchFamily="18" charset="-127"/>
                    <a:cs typeface="바탕" panose="02030600000101010101" pitchFamily="18" charset="-127"/>
                  </a:rPr>
                  <a:t> (2001). </a:t>
                </a:r>
                <a14:m>
                  <m:oMath xmlns:m="http://schemas.openxmlformats.org/officeDocument/2006/math">
                    <m:sSub>
                      <m:sSubPr>
                        <m:ctrlPr>
                          <a:rPr lang="ko-KR" altLang="ko-KR" i="1">
                            <a:effectLst/>
                            <a:latin typeface="Cambria Math" panose="02040503050406030204" pitchFamily="18" charset="0"/>
                            <a:ea typeface="Cambria Math" panose="02040503050406030204" pitchFamily="18" charset="0"/>
                          </a:rPr>
                        </m:ctrlPr>
                      </m:sSubPr>
                      <m:e>
                        <m:r>
                          <a:rPr lang="en-US" altLang="ko-KR" sz="1200" i="1">
                            <a:effectLst/>
                            <a:latin typeface="Cambria Math" panose="02040503050406030204" pitchFamily="18" charset="0"/>
                            <a:ea typeface="바탕" panose="02030600000101010101" pitchFamily="18" charset="-127"/>
                            <a:cs typeface="바탕" panose="02030600000101010101" pitchFamily="18" charset="-127"/>
                          </a:rPr>
                          <m:t>∆</m:t>
                        </m:r>
                        <m:r>
                          <a:rPr lang="en-US" altLang="ko-KR" sz="1200" i="1">
                            <a:effectLst/>
                            <a:latin typeface="Cambria Math" panose="02040503050406030204" pitchFamily="18" charset="0"/>
                            <a:ea typeface="바탕" panose="02030600000101010101" pitchFamily="18" charset="-127"/>
                            <a:cs typeface="바탕" panose="02030600000101010101" pitchFamily="18" charset="-127"/>
                          </a:rPr>
                          <m:t>𝑋</m:t>
                        </m:r>
                      </m:e>
                      <m:sub>
                        <m:r>
                          <a:rPr lang="en-US" altLang="ko-KR" sz="1200" i="1">
                            <a:effectLst/>
                            <a:latin typeface="Cambria Math" panose="02040503050406030204" pitchFamily="18" charset="0"/>
                            <a:ea typeface="바탕" panose="02030600000101010101" pitchFamily="18" charset="-127"/>
                            <a:cs typeface="바탕" panose="02030600000101010101" pitchFamily="18" charset="-127"/>
                          </a:rPr>
                          <m:t>𝑖𝑗𝑡</m:t>
                        </m:r>
                      </m:sub>
                    </m:sSub>
                    <m:r>
                      <a:rPr lang="en-US" altLang="ko-KR" sz="1200" i="1">
                        <a:effectLst/>
                        <a:latin typeface="Cambria Math" panose="02040503050406030204" pitchFamily="18" charset="0"/>
                        <a:ea typeface="바탕" panose="02030600000101010101" pitchFamily="18" charset="-127"/>
                        <a:cs typeface="바탕" panose="02030600000101010101" pitchFamily="18" charset="-127"/>
                      </a:rPr>
                      <m:t>=</m:t>
                    </m:r>
                    <m:sSub>
                      <m:sSubPr>
                        <m:ctrlPr>
                          <a:rPr lang="ko-KR" altLang="ko-KR" i="1">
                            <a:effectLst/>
                            <a:latin typeface="Cambria Math" panose="02040503050406030204" pitchFamily="18" charset="0"/>
                            <a:ea typeface="Cambria Math" panose="02040503050406030204" pitchFamily="18" charset="0"/>
                          </a:rPr>
                        </m:ctrlPr>
                      </m:sSubPr>
                      <m:e>
                        <m:r>
                          <a:rPr lang="en-US" altLang="ko-KR" sz="1200" i="1">
                            <a:effectLst/>
                            <a:latin typeface="Cambria Math" panose="02040503050406030204" pitchFamily="18" charset="0"/>
                            <a:ea typeface="바탕" panose="02030600000101010101" pitchFamily="18" charset="-127"/>
                            <a:cs typeface="바탕" panose="02030600000101010101" pitchFamily="18" charset="-127"/>
                          </a:rPr>
                          <m:t>𝑋</m:t>
                        </m:r>
                      </m:e>
                      <m:sub>
                        <m:r>
                          <a:rPr lang="en-US" altLang="ko-KR" sz="1200" i="1">
                            <a:effectLst/>
                            <a:latin typeface="Cambria Math" panose="02040503050406030204" pitchFamily="18" charset="0"/>
                            <a:ea typeface="바탕" panose="02030600000101010101" pitchFamily="18" charset="-127"/>
                            <a:cs typeface="바탕" panose="02030600000101010101" pitchFamily="18" charset="-127"/>
                          </a:rPr>
                          <m:t>𝑖𝑗𝑡</m:t>
                        </m:r>
                      </m:sub>
                    </m:sSub>
                    <m:r>
                      <a:rPr lang="en-US" altLang="ko-KR" sz="1200" i="1">
                        <a:effectLst/>
                        <a:latin typeface="Cambria Math" panose="02040503050406030204" pitchFamily="18" charset="0"/>
                        <a:ea typeface="바탕" panose="02030600000101010101" pitchFamily="18" charset="-127"/>
                        <a:cs typeface="바탕" panose="02030600000101010101" pitchFamily="18" charset="-127"/>
                      </a:rPr>
                      <m:t>−</m:t>
                    </m:r>
                    <m:sSub>
                      <m:sSubPr>
                        <m:ctrlPr>
                          <a:rPr lang="ko-KR" altLang="ko-KR" i="1">
                            <a:effectLst/>
                            <a:latin typeface="Cambria Math" panose="02040503050406030204" pitchFamily="18" charset="0"/>
                            <a:ea typeface="Cambria Math" panose="02040503050406030204" pitchFamily="18" charset="0"/>
                          </a:rPr>
                        </m:ctrlPr>
                      </m:sSubPr>
                      <m:e>
                        <m:r>
                          <a:rPr lang="en-US" altLang="ko-KR" sz="1200" i="1">
                            <a:effectLst/>
                            <a:latin typeface="Cambria Math" panose="02040503050406030204" pitchFamily="18" charset="0"/>
                            <a:ea typeface="바탕" panose="02030600000101010101" pitchFamily="18" charset="-127"/>
                            <a:cs typeface="바탕" panose="02030600000101010101" pitchFamily="18" charset="-127"/>
                          </a:rPr>
                          <m:t>𝑋</m:t>
                        </m:r>
                      </m:e>
                      <m:sub>
                        <m:r>
                          <a:rPr lang="en-US" altLang="ko-KR" sz="1200" i="1">
                            <a:effectLst/>
                            <a:latin typeface="Cambria Math" panose="02040503050406030204" pitchFamily="18" charset="0"/>
                            <a:ea typeface="바탕" panose="02030600000101010101" pitchFamily="18" charset="-127"/>
                            <a:cs typeface="바탕" panose="02030600000101010101" pitchFamily="18" charset="-127"/>
                          </a:rPr>
                          <m:t>𝑖𝑗𝑡</m:t>
                        </m:r>
                        <m:r>
                          <a:rPr lang="en-US" altLang="ko-KR" sz="1200" i="1">
                            <a:effectLst/>
                            <a:latin typeface="Cambria Math" panose="02040503050406030204" pitchFamily="18" charset="0"/>
                            <a:ea typeface="바탕" panose="02030600000101010101" pitchFamily="18" charset="-127"/>
                            <a:cs typeface="바탕" panose="02030600000101010101" pitchFamily="18" charset="-127"/>
                          </a:rPr>
                          <m:t>−1</m:t>
                        </m:r>
                      </m:sub>
                    </m:sSub>
                  </m:oMath>
                </a14:m>
                <a:r>
                  <a:rPr lang="en-US" altLang="ko-KR" sz="1200" dirty="0">
                    <a:effectLst/>
                    <a:latin typeface="바탕" panose="02030600000101010101" pitchFamily="18" charset="-127"/>
                    <a:cs typeface="바탕" panose="02030600000101010101" pitchFamily="18" charset="-127"/>
                  </a:rPr>
                  <a:t> is the change in employment in firm </a:t>
                </a:r>
                <a:r>
                  <a:rPr lang="en-US" altLang="ko-KR" sz="1200" i="1" dirty="0" err="1">
                    <a:effectLst/>
                    <a:latin typeface="바탕" panose="02030600000101010101" pitchFamily="18" charset="-127"/>
                    <a:cs typeface="바탕" panose="02030600000101010101" pitchFamily="18" charset="-127"/>
                  </a:rPr>
                  <a:t>i</a:t>
                </a:r>
                <a:r>
                  <a:rPr lang="en-US" altLang="ko-KR" sz="1200" dirty="0">
                    <a:effectLst/>
                    <a:latin typeface="바탕" panose="02030600000101010101" pitchFamily="18" charset="-127"/>
                    <a:cs typeface="바탕" panose="02030600000101010101" pitchFamily="18" charset="-127"/>
                  </a:rPr>
                  <a:t> and industry </a:t>
                </a:r>
                <a:r>
                  <a:rPr lang="en-US" altLang="ko-KR" sz="1200" i="1" dirty="0">
                    <a:effectLst/>
                    <a:latin typeface="바탕" panose="02030600000101010101" pitchFamily="18" charset="-127"/>
                    <a:cs typeface="바탕" panose="02030600000101010101" pitchFamily="18" charset="-127"/>
                  </a:rPr>
                  <a:t>j</a:t>
                </a:r>
                <a:r>
                  <a:rPr lang="en-US" altLang="ko-KR" sz="1200" dirty="0">
                    <a:effectLst/>
                    <a:latin typeface="바탕" panose="02030600000101010101" pitchFamily="18" charset="-127"/>
                    <a:cs typeface="바탕" panose="02030600000101010101" pitchFamily="18" charset="-127"/>
                  </a:rPr>
                  <a:t> between year </a:t>
                </a:r>
                <a:r>
                  <a:rPr lang="en-US" altLang="ko-KR" sz="1200" i="1" dirty="0">
                    <a:effectLst/>
                    <a:latin typeface="바탕" panose="02030600000101010101" pitchFamily="18" charset="-127"/>
                    <a:cs typeface="바탕" panose="02030600000101010101" pitchFamily="18" charset="-127"/>
                  </a:rPr>
                  <a:t>t</a:t>
                </a:r>
                <a:r>
                  <a:rPr lang="en-US" altLang="ko-KR" sz="1200" dirty="0">
                    <a:effectLst/>
                    <a:latin typeface="바탕" panose="02030600000101010101" pitchFamily="18" charset="-127"/>
                    <a:cs typeface="바탕" panose="02030600000101010101" pitchFamily="18" charset="-127"/>
                  </a:rPr>
                  <a:t> and </a:t>
                </a:r>
                <a:r>
                  <a:rPr lang="en-US" altLang="ko-KR" sz="1200" i="1" dirty="0">
                    <a:effectLst/>
                    <a:latin typeface="바탕" panose="02030600000101010101" pitchFamily="18" charset="-127"/>
                    <a:cs typeface="바탕" panose="02030600000101010101" pitchFamily="18" charset="-127"/>
                  </a:rPr>
                  <a:t>t</a:t>
                </a:r>
                <a:r>
                  <a:rPr lang="en-US" altLang="ko-KR" sz="1200" dirty="0">
                    <a:effectLst/>
                    <a:latin typeface="바탕" panose="02030600000101010101" pitchFamily="18" charset="-127"/>
                    <a:cs typeface="바탕" panose="02030600000101010101" pitchFamily="18" charset="-127"/>
                  </a:rPr>
                  <a:t>-1. </a:t>
                </a:r>
                <a:r>
                  <a:rPr lang="en-US" altLang="ko-KR" sz="1200" dirty="0">
                    <a:latin typeface="바탕" panose="02030600000101010101" pitchFamily="18" charset="-127"/>
                    <a:cs typeface="바탕" panose="02030600000101010101" pitchFamily="18" charset="-127"/>
                  </a:rPr>
                  <a:t>If new firms enter the market, the employment growth rate is 2, whereas if firms exit the market it is -2. </a:t>
                </a:r>
                <a:endParaRPr lang="ko-KR" altLang="en-US" dirty="0"/>
              </a:p>
            </p:txBody>
          </p:sp>
        </mc:Choice>
        <mc:Fallback xmlns="">
          <p:sp>
            <p:nvSpPr>
              <p:cNvPr id="2" name="직사각형 1"/>
              <p:cNvSpPr>
                <a:spLocks noRot="1" noChangeAspect="1" noMove="1" noResize="1" noEditPoints="1" noAdjustHandles="1" noChangeArrowheads="1" noChangeShapeType="1" noTextEdit="1"/>
              </p:cNvSpPr>
              <p:nvPr/>
            </p:nvSpPr>
            <p:spPr>
              <a:xfrm>
                <a:off x="467544" y="1268760"/>
                <a:ext cx="8424936" cy="4397679"/>
              </a:xfrm>
              <a:prstGeom prst="rect">
                <a:avLst/>
              </a:prstGeom>
              <a:blipFill>
                <a:blip r:embed="rId2"/>
                <a:stretch>
                  <a:fillRect l="-434" r="-217"/>
                </a:stretch>
              </a:blipFill>
            </p:spPr>
            <p:txBody>
              <a:bodyPr/>
              <a:lstStyle/>
              <a:p>
                <a:r>
                  <a:rPr lang="ko-KR" altLang="en-US">
                    <a:noFill/>
                  </a:rPr>
                  <a:t> </a:t>
                </a:r>
              </a:p>
            </p:txBody>
          </p:sp>
        </mc:Fallback>
      </mc:AlternateContent>
      <p:sp>
        <p:nvSpPr>
          <p:cNvPr id="3" name="제목 2"/>
          <p:cNvSpPr>
            <a:spLocks noGrp="1"/>
          </p:cNvSpPr>
          <p:nvPr>
            <p:ph type="title"/>
          </p:nvPr>
        </p:nvSpPr>
        <p:spPr/>
        <p:txBody>
          <a:bodyPr/>
          <a:lstStyle/>
          <a:p>
            <a:r>
              <a:rPr lang="en-US" altLang="ko-KR" dirty="0"/>
              <a:t>Baseline Specification</a:t>
            </a:r>
            <a:endParaRPr lang="ko-KR" altLang="en-US" dirty="0"/>
          </a:p>
        </p:txBody>
      </p:sp>
    </p:spTree>
    <p:extLst>
      <p:ext uri="{BB962C8B-B14F-4D97-AF65-F5344CB8AC3E}">
        <p14:creationId xmlns:p14="http://schemas.microsoft.com/office/powerpoint/2010/main" val="635757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1043608" y="1052736"/>
            <a:ext cx="7344816" cy="4447371"/>
          </a:xfrm>
          <a:prstGeom prst="rect">
            <a:avLst/>
          </a:prstGeom>
        </p:spPr>
        <p:txBody>
          <a:bodyPr wrap="square">
            <a:spAutoFit/>
          </a:bodyPr>
          <a:lstStyle/>
          <a:p>
            <a:endParaRPr lang="en-US" altLang="ko-KR" sz="2400" dirty="0">
              <a:latin typeface="Times New Roman" panose="02020603050405020304" pitchFamily="18" charset="0"/>
              <a:cs typeface="Times New Roman" panose="02020603050405020304" pitchFamily="18" charset="0"/>
            </a:endParaRPr>
          </a:p>
          <a:p>
            <a:endParaRPr lang="en-US" altLang="ko-KR" sz="1600"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altLang="ko-KR" dirty="0">
                <a:latin typeface="Times New Roman" panose="02020603050405020304" pitchFamily="18" charset="0"/>
                <a:cs typeface="Times New Roman" panose="02020603050405020304" pitchFamily="18" charset="0"/>
              </a:rPr>
              <a:t>Annual unbalanced firm-level panel data on South Korean manufacturing industries from 2006–2019.</a:t>
            </a:r>
          </a:p>
          <a:p>
            <a:pPr marL="285750" indent="-285750">
              <a:lnSpc>
                <a:spcPct val="150000"/>
              </a:lnSpc>
              <a:buFont typeface="Arial" panose="020B0604020202020204" pitchFamily="34" charset="0"/>
              <a:buChar char="•"/>
            </a:pPr>
            <a:r>
              <a:rPr lang="en-US" altLang="ko-KR" dirty="0">
                <a:latin typeface="Times New Roman" panose="02020603050405020304" pitchFamily="18" charset="0"/>
                <a:cs typeface="Times New Roman" panose="02020603050405020304" pitchFamily="18" charset="0"/>
              </a:rPr>
              <a:t>Statistics Korea conducted a survey of firms with at least 50 regular workers and capital of over KRW 0.3 billion. </a:t>
            </a:r>
          </a:p>
          <a:p>
            <a:pPr marL="285750" indent="-285750">
              <a:lnSpc>
                <a:spcPct val="150000"/>
              </a:lnSpc>
              <a:buFont typeface="Arial" panose="020B0604020202020204" pitchFamily="34" charset="0"/>
              <a:buChar char="•"/>
            </a:pPr>
            <a:r>
              <a:rPr lang="en-US" altLang="ko-KR" dirty="0">
                <a:latin typeface="Times New Roman" panose="02020603050405020304" pitchFamily="18" charset="0"/>
                <a:cs typeface="Times New Roman" panose="02020603050405020304" pitchFamily="18" charset="0"/>
              </a:rPr>
              <a:t>These firms were classified into 24 manufacturing industries according to the Korean standard industrial classification. </a:t>
            </a:r>
          </a:p>
          <a:p>
            <a:pPr marL="285750" indent="-285750">
              <a:lnSpc>
                <a:spcPct val="150000"/>
              </a:lnSpc>
              <a:buFont typeface="Arial" panose="020B0604020202020204" pitchFamily="34" charset="0"/>
              <a:buChar char="•"/>
            </a:pPr>
            <a:r>
              <a:rPr lang="en-US" altLang="ko-KR" dirty="0">
                <a:latin typeface="Times New Roman" panose="02020603050405020304" pitchFamily="18" charset="0"/>
                <a:cs typeface="Times New Roman" panose="02020603050405020304" pitchFamily="18" charset="0"/>
              </a:rPr>
              <a:t>We used the ISIC REV. 3 Technology Intensity Definition provided by OECD Directorate for Science, Technology, and Industry &amp; Economic Analysis and Statistics Division (2011).</a:t>
            </a:r>
            <a:endParaRPr lang="ko-KR" altLang="en-US" dirty="0">
              <a:latin typeface="Times New Roman" panose="02020603050405020304" pitchFamily="18" charset="0"/>
              <a:cs typeface="Times New Roman" panose="02020603050405020304" pitchFamily="18" charset="0"/>
            </a:endParaRPr>
          </a:p>
        </p:txBody>
      </p:sp>
      <p:sp>
        <p:nvSpPr>
          <p:cNvPr id="3" name="제목 2"/>
          <p:cNvSpPr>
            <a:spLocks noGrp="1"/>
          </p:cNvSpPr>
          <p:nvPr>
            <p:ph type="title"/>
          </p:nvPr>
        </p:nvSpPr>
        <p:spPr/>
        <p:txBody>
          <a:bodyPr/>
          <a:lstStyle/>
          <a:p>
            <a:r>
              <a:rPr lang="en-US" altLang="ko-KR" dirty="0"/>
              <a:t>Data</a:t>
            </a:r>
            <a:endParaRPr lang="ko-KR" altLang="en-US" dirty="0"/>
          </a:p>
        </p:txBody>
      </p:sp>
    </p:spTree>
    <p:extLst>
      <p:ext uri="{BB962C8B-B14F-4D97-AF65-F5344CB8AC3E}">
        <p14:creationId xmlns:p14="http://schemas.microsoft.com/office/powerpoint/2010/main" val="2239767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그림 6"/>
          <p:cNvPicPr>
            <a:picLocks noChangeAspect="1"/>
          </p:cNvPicPr>
          <p:nvPr/>
        </p:nvPicPr>
        <p:blipFill>
          <a:blip r:embed="rId2"/>
          <a:stretch>
            <a:fillRect/>
          </a:stretch>
        </p:blipFill>
        <p:spPr>
          <a:xfrm>
            <a:off x="1043608" y="1251548"/>
            <a:ext cx="6394839" cy="5773236"/>
          </a:xfrm>
          <a:prstGeom prst="rect">
            <a:avLst/>
          </a:prstGeom>
        </p:spPr>
      </p:pic>
      <p:sp>
        <p:nvSpPr>
          <p:cNvPr id="2" name="제목 1"/>
          <p:cNvSpPr>
            <a:spLocks noGrp="1"/>
          </p:cNvSpPr>
          <p:nvPr>
            <p:ph type="title"/>
          </p:nvPr>
        </p:nvSpPr>
        <p:spPr>
          <a:xfrm>
            <a:off x="611560" y="56001"/>
            <a:ext cx="7886700" cy="1325563"/>
          </a:xfrm>
        </p:spPr>
        <p:txBody>
          <a:bodyPr/>
          <a:lstStyle/>
          <a:p>
            <a:r>
              <a:rPr lang="en-US" altLang="ko-KR" dirty="0"/>
              <a:t>OECD Technology Level Definition</a:t>
            </a:r>
            <a:endParaRPr lang="ko-KR" altLang="en-US" dirty="0"/>
          </a:p>
        </p:txBody>
      </p:sp>
    </p:spTree>
    <p:extLst>
      <p:ext uri="{BB962C8B-B14F-4D97-AF65-F5344CB8AC3E}">
        <p14:creationId xmlns:p14="http://schemas.microsoft.com/office/powerpoint/2010/main" val="488393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Empirical Results</a:t>
            </a:r>
            <a:endParaRPr lang="ko-KR" altLang="en-US" dirty="0"/>
          </a:p>
        </p:txBody>
      </p:sp>
      <p:sp>
        <p:nvSpPr>
          <p:cNvPr id="3" name="텍스트 개체 틀 2"/>
          <p:cNvSpPr>
            <a:spLocks noGrp="1"/>
          </p:cNvSpPr>
          <p:nvPr>
            <p:ph type="body" idx="1"/>
          </p:nvPr>
        </p:nvSpPr>
        <p:spPr/>
        <p:txBody>
          <a:bodyPr/>
          <a:lstStyle/>
          <a:p>
            <a:endParaRPr lang="ko-KR" altLang="en-US"/>
          </a:p>
        </p:txBody>
      </p:sp>
    </p:spTree>
    <p:extLst>
      <p:ext uri="{BB962C8B-B14F-4D97-AF65-F5344CB8AC3E}">
        <p14:creationId xmlns:p14="http://schemas.microsoft.com/office/powerpoint/2010/main" val="2133125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표 3"/>
          <p:cNvGraphicFramePr>
            <a:graphicFrameLocks noGrp="1"/>
          </p:cNvGraphicFramePr>
          <p:nvPr>
            <p:extLst>
              <p:ext uri="{D42A27DB-BD31-4B8C-83A1-F6EECF244321}">
                <p14:modId xmlns:p14="http://schemas.microsoft.com/office/powerpoint/2010/main" val="2525377199"/>
              </p:ext>
            </p:extLst>
          </p:nvPr>
        </p:nvGraphicFramePr>
        <p:xfrm>
          <a:off x="539552" y="620688"/>
          <a:ext cx="7632848" cy="6073830"/>
        </p:xfrm>
        <a:graphic>
          <a:graphicData uri="http://schemas.openxmlformats.org/drawingml/2006/table">
            <a:tbl>
              <a:tblPr firstRow="1" firstCol="1" bandRow="1"/>
              <a:tblGrid>
                <a:gridCol w="2327689">
                  <a:extLst>
                    <a:ext uri="{9D8B030D-6E8A-4147-A177-3AD203B41FA5}">
                      <a16:colId xmlns:a16="http://schemas.microsoft.com/office/drawing/2014/main" val="999502745"/>
                    </a:ext>
                  </a:extLst>
                </a:gridCol>
                <a:gridCol w="1229645">
                  <a:extLst>
                    <a:ext uri="{9D8B030D-6E8A-4147-A177-3AD203B41FA5}">
                      <a16:colId xmlns:a16="http://schemas.microsoft.com/office/drawing/2014/main" val="3794805018"/>
                    </a:ext>
                  </a:extLst>
                </a:gridCol>
                <a:gridCol w="1358780">
                  <a:extLst>
                    <a:ext uri="{9D8B030D-6E8A-4147-A177-3AD203B41FA5}">
                      <a16:colId xmlns:a16="http://schemas.microsoft.com/office/drawing/2014/main" val="2620792437"/>
                    </a:ext>
                  </a:extLst>
                </a:gridCol>
                <a:gridCol w="1357954">
                  <a:extLst>
                    <a:ext uri="{9D8B030D-6E8A-4147-A177-3AD203B41FA5}">
                      <a16:colId xmlns:a16="http://schemas.microsoft.com/office/drawing/2014/main" val="2817254981"/>
                    </a:ext>
                  </a:extLst>
                </a:gridCol>
                <a:gridCol w="1358780">
                  <a:extLst>
                    <a:ext uri="{9D8B030D-6E8A-4147-A177-3AD203B41FA5}">
                      <a16:colId xmlns:a16="http://schemas.microsoft.com/office/drawing/2014/main" val="3599998235"/>
                    </a:ext>
                  </a:extLst>
                </a:gridCol>
              </a:tblGrid>
              <a:tr h="337435">
                <a:tc>
                  <a:txBody>
                    <a:bodyPr/>
                    <a:lstStyle/>
                    <a:p>
                      <a:endParaRPr lang="ko-KR" sz="1100" dirty="0">
                        <a:effectLst/>
                        <a:latin typeface="+mj-ea"/>
                        <a:ea typeface="+mj-ea"/>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a:effectLst/>
                          <a:latin typeface="+mj-ea"/>
                          <a:ea typeface="+mj-ea"/>
                          <a:cs typeface="바탕" panose="02030600000101010101" pitchFamily="18" charset="-127"/>
                        </a:rPr>
                        <a:t>All</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a:effectLst/>
                          <a:latin typeface="+mj-ea"/>
                          <a:ea typeface="+mj-ea"/>
                          <a:cs typeface="바탕" panose="02030600000101010101" pitchFamily="18" charset="-127"/>
                        </a:rPr>
                        <a:t>Korean MNEs</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a:effectLst/>
                          <a:latin typeface="+mj-ea"/>
                          <a:ea typeface="+mj-ea"/>
                          <a:cs typeface="바탕" panose="02030600000101010101" pitchFamily="18" charset="-127"/>
                        </a:rPr>
                        <a:t>Foreign MNEs</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a:effectLst/>
                          <a:latin typeface="+mj-ea"/>
                          <a:ea typeface="+mj-ea"/>
                          <a:cs typeface="바탕" panose="02030600000101010101" pitchFamily="18" charset="-127"/>
                        </a:rPr>
                        <a:t>Domestic firms</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0541291"/>
                  </a:ext>
                </a:extLst>
              </a:tr>
              <a:tr h="337435">
                <a:tc>
                  <a:txBody>
                    <a:bodyPr/>
                    <a:lstStyle/>
                    <a:p>
                      <a:pPr algn="l">
                        <a:spcAft>
                          <a:spcPts val="0"/>
                        </a:spcAft>
                      </a:pPr>
                      <a:r>
                        <a:rPr lang="en-US" sz="1100" dirty="0">
                          <a:effectLst/>
                          <a:latin typeface="+mj-ea"/>
                          <a:ea typeface="+mj-ea"/>
                          <a:cs typeface="바탕" panose="02030600000101010101" pitchFamily="18" charset="-127"/>
                        </a:rPr>
                        <a:t>Employment growth</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0.2899</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(0.7231)</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0.2043</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(0.6327)</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0.2279</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(0.6527)</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0.3437</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(0.7706)</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9446896"/>
                  </a:ext>
                </a:extLst>
              </a:tr>
              <a:tr h="337435">
                <a:tc>
                  <a:txBody>
                    <a:bodyPr/>
                    <a:lstStyle/>
                    <a:p>
                      <a:pPr algn="l">
                        <a:spcAft>
                          <a:spcPts val="0"/>
                        </a:spcAft>
                      </a:pPr>
                      <a:r>
                        <a:rPr lang="en-US" sz="1100">
                          <a:effectLst/>
                          <a:latin typeface="+mj-ea"/>
                          <a:ea typeface="+mj-ea"/>
                          <a:cs typeface="바탕" panose="02030600000101010101" pitchFamily="18" charset="-127"/>
                        </a:rPr>
                        <a:t>Age</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21.89</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(12.56)</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24.48</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(13.80)</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22.08</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(11.27 )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20.51</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(11.82)</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8156915"/>
                  </a:ext>
                </a:extLst>
              </a:tr>
              <a:tr h="337435">
                <a:tc>
                  <a:txBody>
                    <a:bodyPr/>
                    <a:lstStyle/>
                    <a:p>
                      <a:pPr algn="l">
                        <a:spcAft>
                          <a:spcPts val="0"/>
                        </a:spcAft>
                      </a:pPr>
                      <a:r>
                        <a:rPr lang="en-US" sz="1100" dirty="0">
                          <a:effectLst/>
                          <a:latin typeface="+mj-ea"/>
                          <a:ea typeface="+mj-ea"/>
                          <a:cs typeface="바탕" panose="02030600000101010101" pitchFamily="18" charset="-127"/>
                        </a:rPr>
                        <a:t>Employee</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300.20</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(1880.34)</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574.58</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(3194.47)</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418.85</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(1739.83)</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140.94</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(212.94)</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5690393"/>
                  </a:ext>
                </a:extLst>
              </a:tr>
              <a:tr h="337435">
                <a:tc>
                  <a:txBody>
                    <a:bodyPr/>
                    <a:lstStyle/>
                    <a:p>
                      <a:pPr algn="l">
                        <a:spcAft>
                          <a:spcPts val="0"/>
                        </a:spcAft>
                      </a:pPr>
                      <a:r>
                        <a:rPr lang="en-US" sz="1100">
                          <a:effectLst/>
                          <a:latin typeface="+mj-ea"/>
                          <a:ea typeface="+mj-ea"/>
                          <a:cs typeface="바탕" panose="02030600000101010101" pitchFamily="18" charset="-127"/>
                        </a:rPr>
                        <a:t>Cash flow ratio</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0.0702</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(1.5377)</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0.0555</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(0.1317)</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0.1033</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(0.1456)</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0.0734</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(1.9800)</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4824260"/>
                  </a:ext>
                </a:extLst>
              </a:tr>
              <a:tr h="337435">
                <a:tc>
                  <a:txBody>
                    <a:bodyPr/>
                    <a:lstStyle/>
                    <a:p>
                      <a:pPr algn="l">
                        <a:spcAft>
                          <a:spcPts val="0"/>
                        </a:spcAft>
                      </a:pPr>
                      <a:r>
                        <a:rPr lang="en-US" sz="1100">
                          <a:effectLst/>
                          <a:latin typeface="+mj-ea"/>
                          <a:ea typeface="+mj-ea"/>
                          <a:cs typeface="바탕" panose="02030600000101010101" pitchFamily="18" charset="-127"/>
                        </a:rPr>
                        <a:t>Tangible assets/employee</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155.19</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(235.88)</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175.08</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(248.66)</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171.16</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(350.41)</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142.61</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(206.50)</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4559456"/>
                  </a:ext>
                </a:extLst>
              </a:tr>
              <a:tr h="337435">
                <a:tc>
                  <a:txBody>
                    <a:bodyPr/>
                    <a:lstStyle/>
                    <a:p>
                      <a:pPr algn="l">
                        <a:spcAft>
                          <a:spcPts val="0"/>
                        </a:spcAft>
                      </a:pPr>
                      <a:r>
                        <a:rPr lang="en-US" sz="1100">
                          <a:effectLst/>
                          <a:latin typeface="+mj-ea"/>
                          <a:ea typeface="+mj-ea"/>
                          <a:cs typeface="바탕" panose="02030600000101010101" pitchFamily="18" charset="-127"/>
                        </a:rPr>
                        <a:t>Exporter</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0.7218</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(0.4481)</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0.8808</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(0.3240 )</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0.8831</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(0.3213)</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0.6159</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(0.4864)</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737432"/>
                  </a:ext>
                </a:extLst>
              </a:tr>
              <a:tr h="337435">
                <a:tc>
                  <a:txBody>
                    <a:bodyPr/>
                    <a:lstStyle/>
                    <a:p>
                      <a:pPr algn="l">
                        <a:spcAft>
                          <a:spcPts val="0"/>
                        </a:spcAft>
                      </a:pPr>
                      <a:r>
                        <a:rPr lang="en-US" sz="1100">
                          <a:effectLst/>
                          <a:latin typeface="+mj-ea"/>
                          <a:ea typeface="+mj-ea"/>
                          <a:cs typeface="바탕" panose="02030600000101010101" pitchFamily="18" charset="-127"/>
                        </a:rPr>
                        <a:t>Offshoring</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0.0625</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(0.2420)</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0.1358</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(0.3426 )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0.0743</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(0.2624)</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0.0225</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(0.1482)</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0295383"/>
                  </a:ext>
                </a:extLst>
              </a:tr>
              <a:tr h="337435">
                <a:tc>
                  <a:txBody>
                    <a:bodyPr/>
                    <a:lstStyle/>
                    <a:p>
                      <a:pPr algn="l">
                        <a:spcAft>
                          <a:spcPts val="0"/>
                        </a:spcAft>
                      </a:pPr>
                      <a:r>
                        <a:rPr lang="en-US" sz="1100">
                          <a:effectLst/>
                          <a:latin typeface="+mj-ea"/>
                          <a:ea typeface="+mj-ea"/>
                          <a:cs typeface="바탕" panose="02030600000101010101" pitchFamily="18" charset="-127"/>
                        </a:rPr>
                        <a:t>Domestic sourcing</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0.7762</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(0.4168)</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0.8185</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(0.3855 )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0.6527</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(0.4762)</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0.7712</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(0.4201)</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6557345"/>
                  </a:ext>
                </a:extLst>
              </a:tr>
              <a:tr h="337435">
                <a:tc>
                  <a:txBody>
                    <a:bodyPr/>
                    <a:lstStyle/>
                    <a:p>
                      <a:pPr algn="l">
                        <a:spcAft>
                          <a:spcPts val="0"/>
                        </a:spcAft>
                      </a:pPr>
                      <a:r>
                        <a:rPr lang="en-US" sz="1100">
                          <a:effectLst/>
                          <a:latin typeface="+mj-ea"/>
                          <a:ea typeface="+mj-ea"/>
                          <a:cs typeface="바탕" panose="02030600000101010101" pitchFamily="18" charset="-127"/>
                        </a:rPr>
                        <a:t>Intra-firm offshoring</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0.0321</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(0.1763)</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0.0848</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(0.2786 )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0.0419</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(0.2005)</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0.0031</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(0.0558 )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179650"/>
                  </a:ext>
                </a:extLst>
              </a:tr>
              <a:tr h="337435">
                <a:tc>
                  <a:txBody>
                    <a:bodyPr/>
                    <a:lstStyle/>
                    <a:p>
                      <a:pPr algn="l">
                        <a:spcAft>
                          <a:spcPts val="0"/>
                        </a:spcAft>
                      </a:pPr>
                      <a:r>
                        <a:rPr lang="en-US" sz="1100">
                          <a:effectLst/>
                          <a:latin typeface="+mj-ea"/>
                          <a:ea typeface="+mj-ea"/>
                          <a:cs typeface="바탕" panose="02030600000101010101" pitchFamily="18" charset="-127"/>
                        </a:rPr>
                        <a:t>Arm’s length offshoring</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0.0305</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(0.1719)</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0.0513</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(0.2207 )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0.0326</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(0.1775)</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0.0194</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(0.1379 )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5011848"/>
                  </a:ext>
                </a:extLst>
              </a:tr>
              <a:tr h="337435">
                <a:tc>
                  <a:txBody>
                    <a:bodyPr/>
                    <a:lstStyle/>
                    <a:p>
                      <a:pPr algn="l">
                        <a:spcAft>
                          <a:spcPts val="0"/>
                        </a:spcAft>
                      </a:pPr>
                      <a:r>
                        <a:rPr lang="en-US" sz="1100">
                          <a:effectLst/>
                          <a:latin typeface="+mj-ea"/>
                          <a:ea typeface="+mj-ea"/>
                          <a:cs typeface="바탕" panose="02030600000101010101" pitchFamily="18" charset="-127"/>
                        </a:rPr>
                        <a:t>Intra-firm domestic sourcing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0.0603</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(0.2381)</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0.1125</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(0.3160 )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0.0496</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(0.2172)</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0.0344</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(0.1824 )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2747117"/>
                  </a:ext>
                </a:extLst>
              </a:tr>
              <a:tr h="337435">
                <a:tc>
                  <a:txBody>
                    <a:bodyPr/>
                    <a:lstStyle/>
                    <a:p>
                      <a:pPr algn="l">
                        <a:spcAft>
                          <a:spcPts val="0"/>
                        </a:spcAft>
                      </a:pPr>
                      <a:r>
                        <a:rPr lang="en-US" sz="1100" dirty="0">
                          <a:effectLst/>
                          <a:latin typeface="+mj-ea"/>
                          <a:ea typeface="+mj-ea"/>
                          <a:cs typeface="바탕" panose="02030600000101010101" pitchFamily="18" charset="-127"/>
                        </a:rPr>
                        <a:t>Arm’s length domestic sourcing</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0.7160</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(0.4510)</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0.7062</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(0.4555 )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0.6032</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(0.4893)</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0.7368</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(0.4404)</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1495704"/>
                  </a:ext>
                </a:extLst>
              </a:tr>
              <a:tr h="337435">
                <a:tc>
                  <a:txBody>
                    <a:bodyPr/>
                    <a:lstStyle/>
                    <a:p>
                      <a:pPr algn="l">
                        <a:spcAft>
                          <a:spcPts val="0"/>
                        </a:spcAft>
                      </a:pPr>
                      <a:r>
                        <a:rPr lang="en-US" sz="1100">
                          <a:effectLst/>
                          <a:latin typeface="+mj-ea"/>
                          <a:ea typeface="+mj-ea"/>
                          <a:cs typeface="바탕" panose="02030600000101010101" pitchFamily="18" charset="-127"/>
                        </a:rPr>
                        <a:t>Intra-firm offshoring value</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974.14</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(41729.75)</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2859.73</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(73387.90)</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774.13</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(22361.75)</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12.65</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(464.18)</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9644269"/>
                  </a:ext>
                </a:extLst>
              </a:tr>
              <a:tr h="337435">
                <a:tc>
                  <a:txBody>
                    <a:bodyPr/>
                    <a:lstStyle/>
                    <a:p>
                      <a:pPr algn="l">
                        <a:spcAft>
                          <a:spcPts val="0"/>
                        </a:spcAft>
                      </a:pPr>
                      <a:r>
                        <a:rPr lang="en-US" sz="1100">
                          <a:effectLst/>
                          <a:latin typeface="+mj-ea"/>
                          <a:ea typeface="+mj-ea"/>
                          <a:cs typeface="바탕" panose="02030600000101010101" pitchFamily="18" charset="-127"/>
                        </a:rPr>
                        <a:t>Arm’s length offshoring value</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579.48</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(9857.63)</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1526.04</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(16503.90 )</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393.15</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(9850.20)</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108.88</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(2130.60)</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2778716"/>
                  </a:ext>
                </a:extLst>
              </a:tr>
              <a:tr h="337435">
                <a:tc>
                  <a:txBody>
                    <a:bodyPr/>
                    <a:lstStyle/>
                    <a:p>
                      <a:pPr algn="l">
                        <a:spcAft>
                          <a:spcPts val="0"/>
                        </a:spcAft>
                      </a:pPr>
                      <a:r>
                        <a:rPr lang="en-US" sz="1100" dirty="0">
                          <a:effectLst/>
                          <a:latin typeface="+mj-ea"/>
                          <a:ea typeface="+mj-ea"/>
                          <a:cs typeface="바탕" panose="02030600000101010101" pitchFamily="18" charset="-127"/>
                        </a:rPr>
                        <a:t>Intra-firm domestic sourcing value</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791.87</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(22487.53)</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2029.03 </a:t>
                      </a:r>
                    </a:p>
                    <a:p>
                      <a:pPr algn="ctr">
                        <a:spcAft>
                          <a:spcPts val="0"/>
                        </a:spcAft>
                      </a:pPr>
                      <a:r>
                        <a:rPr lang="en-US" sz="1100" dirty="0">
                          <a:effectLst/>
                          <a:latin typeface="+mj-ea"/>
                          <a:ea typeface="+mj-ea"/>
                          <a:cs typeface="바탕" panose="02030600000101010101" pitchFamily="18" charset="-127"/>
                        </a:rPr>
                        <a:t>(38727.91)</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841.93</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(18597.23)</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135.92</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(2267.28)</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6550439"/>
                  </a:ext>
                </a:extLst>
              </a:tr>
              <a:tr h="337435">
                <a:tc>
                  <a:txBody>
                    <a:bodyPr/>
                    <a:lstStyle/>
                    <a:p>
                      <a:pPr algn="l">
                        <a:spcAft>
                          <a:spcPts val="0"/>
                        </a:spcAft>
                      </a:pPr>
                      <a:r>
                        <a:rPr lang="en-US" sz="1100" dirty="0">
                          <a:effectLst/>
                          <a:latin typeface="+mj-ea"/>
                          <a:ea typeface="+mj-ea"/>
                          <a:cs typeface="바탕" panose="02030600000101010101" pitchFamily="18" charset="-127"/>
                        </a:rPr>
                        <a:t>Arm’s length sourcing value</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8314.07 </a:t>
                      </a:r>
                    </a:p>
                    <a:p>
                      <a:pPr algn="ctr">
                        <a:spcAft>
                          <a:spcPts val="0"/>
                        </a:spcAft>
                      </a:pPr>
                      <a:r>
                        <a:rPr lang="en-US" sz="1100" dirty="0">
                          <a:effectLst/>
                          <a:latin typeface="+mj-ea"/>
                          <a:ea typeface="+mj-ea"/>
                          <a:cs typeface="바탕" panose="02030600000101010101" pitchFamily="18" charset="-127"/>
                        </a:rPr>
                        <a:t>(78329.31 )</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16987.63 </a:t>
                      </a:r>
                    </a:p>
                    <a:p>
                      <a:pPr algn="ctr">
                        <a:spcAft>
                          <a:spcPts val="0"/>
                        </a:spcAft>
                      </a:pPr>
                      <a:r>
                        <a:rPr lang="en-US" sz="1100" dirty="0">
                          <a:effectLst/>
                          <a:latin typeface="+mj-ea"/>
                          <a:ea typeface="+mj-ea"/>
                          <a:cs typeface="바탕" panose="02030600000101010101" pitchFamily="18" charset="-127"/>
                        </a:rPr>
                        <a:t>(131859.40)</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8971.82</a:t>
                      </a:r>
                      <a:endParaRPr lang="ko-KR" sz="1100">
                        <a:effectLst/>
                        <a:latin typeface="+mj-ea"/>
                        <a:ea typeface="+mj-ea"/>
                        <a:cs typeface="바탕" panose="02030600000101010101" pitchFamily="18" charset="-127"/>
                      </a:endParaRPr>
                    </a:p>
                    <a:p>
                      <a:pPr algn="ctr">
                        <a:spcAft>
                          <a:spcPts val="0"/>
                        </a:spcAft>
                      </a:pPr>
                      <a:r>
                        <a:rPr lang="en-US" sz="1100">
                          <a:effectLst/>
                          <a:latin typeface="+mj-ea"/>
                          <a:ea typeface="+mj-ea"/>
                          <a:cs typeface="바탕" panose="02030600000101010101" pitchFamily="18" charset="-127"/>
                        </a:rPr>
                        <a:t>(76404.88)</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3682.04</a:t>
                      </a:r>
                      <a:endParaRPr lang="ko-KR" sz="1100" dirty="0">
                        <a:effectLst/>
                        <a:latin typeface="+mj-ea"/>
                        <a:ea typeface="+mj-ea"/>
                        <a:cs typeface="바탕" panose="02030600000101010101" pitchFamily="18" charset="-127"/>
                      </a:endParaRPr>
                    </a:p>
                    <a:p>
                      <a:pPr algn="ctr">
                        <a:spcAft>
                          <a:spcPts val="0"/>
                        </a:spcAft>
                      </a:pPr>
                      <a:r>
                        <a:rPr lang="en-US" sz="1100" dirty="0">
                          <a:effectLst/>
                          <a:latin typeface="+mj-ea"/>
                          <a:ea typeface="+mj-ea"/>
                          <a:cs typeface="바탕" panose="02030600000101010101" pitchFamily="18" charset="-127"/>
                        </a:rPr>
                        <a:t>(14602.27)</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6672947"/>
                  </a:ext>
                </a:extLst>
              </a:tr>
              <a:tr h="337435">
                <a:tc>
                  <a:txBody>
                    <a:bodyPr/>
                    <a:lstStyle/>
                    <a:p>
                      <a:pPr algn="l">
                        <a:spcAft>
                          <a:spcPts val="0"/>
                        </a:spcAft>
                      </a:pPr>
                      <a:r>
                        <a:rPr lang="en-US" sz="1100">
                          <a:effectLst/>
                          <a:latin typeface="+mj-ea"/>
                          <a:ea typeface="+mj-ea"/>
                          <a:cs typeface="바탕" panose="02030600000101010101" pitchFamily="18" charset="-127"/>
                        </a:rPr>
                        <a:t>Observations</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77,196</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24,330</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mj-ea"/>
                          <a:ea typeface="+mj-ea"/>
                          <a:cs typeface="바탕" panose="02030600000101010101" pitchFamily="18" charset="-127"/>
                        </a:rPr>
                        <a:t>6,510</a:t>
                      </a:r>
                      <a:endParaRPr lang="ko-KR" sz="110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바탕" panose="02030600000101010101" pitchFamily="18" charset="-127"/>
                        </a:rPr>
                        <a:t>46,419</a:t>
                      </a:r>
                      <a:endParaRPr lang="ko-KR" sz="1100" dirty="0">
                        <a:effectLst/>
                        <a:latin typeface="+mj-ea"/>
                        <a:ea typeface="+mj-ea"/>
                        <a:cs typeface="바탕" panose="02030600000101010101" pitchFamily="18" charset="-127"/>
                      </a:endParaRPr>
                    </a:p>
                  </a:txBody>
                  <a:tcPr marL="30712" marR="3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2825187"/>
                  </a:ext>
                </a:extLst>
              </a:tr>
            </a:tbl>
          </a:graphicData>
        </a:graphic>
      </p:graphicFrame>
      <p:sp>
        <p:nvSpPr>
          <p:cNvPr id="5" name="Rectangle 2"/>
          <p:cNvSpPr>
            <a:spLocks noChangeArrowheads="1"/>
          </p:cNvSpPr>
          <p:nvPr/>
        </p:nvSpPr>
        <p:spPr bwMode="auto">
          <a:xfrm>
            <a:off x="611560" y="181472"/>
            <a:ext cx="7155613"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바탕" panose="02030600000101010101" pitchFamily="18" charset="-127"/>
              </a:rPr>
              <a:t>Summary statistics for domestic firms, </a:t>
            </a:r>
            <a:r>
              <a:rPr kumimoji="0" lang="en-US" altLang="ko-KR" sz="1600" b="1" i="0" u="none" strike="noStrike" cap="none" normalizeH="0" baseline="0" dirty="0">
                <a:ln>
                  <a:noFill/>
                </a:ln>
                <a:solidFill>
                  <a:schemeClr val="tx1"/>
                </a:solidFill>
                <a:effectLst/>
                <a:latin typeface="Times New Roman" panose="02020603050405020304" pitchFamily="18" charset="0"/>
                <a:ea typeface="맑은 고딕" panose="020B0503020000020004" pitchFamily="50" charset="-127"/>
                <a:cs typeface="Times New Roman" panose="02020603050405020304" pitchFamily="18" charset="0"/>
              </a:rPr>
              <a:t>Korean MNEs,</a:t>
            </a:r>
            <a:r>
              <a:rPr kumimoji="0" lang="en-US" altLang="ko-KR" sz="1600" b="1" i="0" u="none" strike="noStrike" cap="none" normalizeH="0" baseline="0" dirty="0">
                <a:ln>
                  <a:noFill/>
                </a:ln>
                <a:solidFill>
                  <a:schemeClr val="tx1"/>
                </a:solidFill>
                <a:effectLst/>
                <a:ea typeface="Times New Roman" panose="02020603050405020304" pitchFamily="18" charset="0"/>
                <a:cs typeface="바탕" panose="02030600000101010101" pitchFamily="18" charset="-127"/>
              </a:rPr>
              <a:t> and foreign MNEs</a:t>
            </a:r>
            <a:endParaRPr kumimoji="0" lang="en-US" altLang="ko-KR" sz="16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ko-K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31232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Introduction</a:t>
            </a:r>
            <a:endParaRPr lang="ko-KR" altLang="en-US" dirty="0"/>
          </a:p>
        </p:txBody>
      </p:sp>
      <p:sp>
        <p:nvSpPr>
          <p:cNvPr id="3" name="텍스트 개체 틀 2"/>
          <p:cNvSpPr>
            <a:spLocks noGrp="1"/>
          </p:cNvSpPr>
          <p:nvPr>
            <p:ph type="body" idx="1"/>
          </p:nvPr>
        </p:nvSpPr>
        <p:spPr/>
        <p:txBody>
          <a:bodyPr/>
          <a:lstStyle/>
          <a:p>
            <a:endParaRPr lang="ko-KR" altLang="en-US"/>
          </a:p>
        </p:txBody>
      </p:sp>
    </p:spTree>
    <p:extLst>
      <p:ext uri="{BB962C8B-B14F-4D97-AF65-F5344CB8AC3E}">
        <p14:creationId xmlns:p14="http://schemas.microsoft.com/office/powerpoint/2010/main" val="1661161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표 1"/>
              <p:cNvGraphicFramePr>
                <a:graphicFrameLocks noGrp="1"/>
              </p:cNvGraphicFramePr>
              <p:nvPr>
                <p:extLst>
                  <p:ext uri="{D42A27DB-BD31-4B8C-83A1-F6EECF244321}">
                    <p14:modId xmlns:p14="http://schemas.microsoft.com/office/powerpoint/2010/main" val="1483675133"/>
                  </p:ext>
                </p:extLst>
              </p:nvPr>
            </p:nvGraphicFramePr>
            <p:xfrm>
              <a:off x="693684" y="548635"/>
              <a:ext cx="7550723" cy="5568389"/>
            </p:xfrm>
            <a:graphic>
              <a:graphicData uri="http://schemas.openxmlformats.org/drawingml/2006/table">
                <a:tbl>
                  <a:tblPr firstRow="1" firstCol="1" bandRow="1"/>
                  <a:tblGrid>
                    <a:gridCol w="3184939">
                      <a:extLst>
                        <a:ext uri="{9D8B030D-6E8A-4147-A177-3AD203B41FA5}">
                          <a16:colId xmlns:a16="http://schemas.microsoft.com/office/drawing/2014/main" val="1876983843"/>
                        </a:ext>
                      </a:extLst>
                    </a:gridCol>
                    <a:gridCol w="1004976">
                      <a:extLst>
                        <a:ext uri="{9D8B030D-6E8A-4147-A177-3AD203B41FA5}">
                          <a16:colId xmlns:a16="http://schemas.microsoft.com/office/drawing/2014/main" val="2944613086"/>
                        </a:ext>
                      </a:extLst>
                    </a:gridCol>
                    <a:gridCol w="1104636">
                      <a:extLst>
                        <a:ext uri="{9D8B030D-6E8A-4147-A177-3AD203B41FA5}">
                          <a16:colId xmlns:a16="http://schemas.microsoft.com/office/drawing/2014/main" val="680687447"/>
                        </a:ext>
                      </a:extLst>
                    </a:gridCol>
                    <a:gridCol w="1151536">
                      <a:extLst>
                        <a:ext uri="{9D8B030D-6E8A-4147-A177-3AD203B41FA5}">
                          <a16:colId xmlns:a16="http://schemas.microsoft.com/office/drawing/2014/main" val="2842771650"/>
                        </a:ext>
                      </a:extLst>
                    </a:gridCol>
                    <a:gridCol w="1104636">
                      <a:extLst>
                        <a:ext uri="{9D8B030D-6E8A-4147-A177-3AD203B41FA5}">
                          <a16:colId xmlns:a16="http://schemas.microsoft.com/office/drawing/2014/main" val="1628298089"/>
                        </a:ext>
                      </a:extLst>
                    </a:gridCol>
                  </a:tblGrid>
                  <a:tr h="364101">
                    <a:tc>
                      <a:txBody>
                        <a:bodyPr/>
                        <a:lstStyle/>
                        <a:p>
                          <a:pPr algn="ctr">
                            <a:lnSpc>
                              <a:spcPct val="150000"/>
                            </a:lnSpc>
                            <a:spcAft>
                              <a:spcPts val="0"/>
                            </a:spcAft>
                          </a:pPr>
                          <a:r>
                            <a:rPr lang="en-US" sz="800" i="1"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en-US" sz="800" b="1" dirty="0">
                              <a:effectLst/>
                              <a:latin typeface="+mj-ea"/>
                              <a:ea typeface="+mj-ea"/>
                              <a:cs typeface="바탕" panose="02030600000101010101" pitchFamily="18" charset="-127"/>
                            </a:rPr>
                            <a:t>Extensive and intensive margins</a:t>
                          </a:r>
                          <a:endParaRPr lang="ko-KR" sz="800" dirty="0">
                            <a:effectLst/>
                            <a:latin typeface="+mj-ea"/>
                            <a:ea typeface="+mj-ea"/>
                            <a:cs typeface="바탕" panose="02030600000101010101" pitchFamily="18" charset="-127"/>
                          </a:endParaRPr>
                        </a:p>
                        <a:p>
                          <a:pPr algn="ctr">
                            <a:lnSpc>
                              <a:spcPct val="150000"/>
                            </a:lnSpc>
                            <a:spcAft>
                              <a:spcPts val="0"/>
                            </a:spcAft>
                          </a:pPr>
                          <a:r>
                            <a:rPr lang="en-US" sz="800" b="1" dirty="0">
                              <a:effectLst/>
                              <a:latin typeface="+mj-ea"/>
                              <a:ea typeface="+mj-ea"/>
                              <a:cs typeface="바탕" panose="02030600000101010101" pitchFamily="18" charset="-127"/>
                            </a:rPr>
                            <a:t>(Total sample)</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a:lnSpc>
                              <a:spcPct val="150000"/>
                            </a:lnSpc>
                            <a:spcAft>
                              <a:spcPts val="0"/>
                            </a:spcAft>
                          </a:pPr>
                          <a:r>
                            <a:rPr lang="en-US" sz="800" b="1" dirty="0">
                              <a:effectLst/>
                              <a:latin typeface="+mj-ea"/>
                              <a:ea typeface="+mj-ea"/>
                              <a:cs typeface="바탕" panose="02030600000101010101" pitchFamily="18" charset="-127"/>
                            </a:rPr>
                            <a:t>Intensive margin</a:t>
                          </a:r>
                          <a:endParaRPr lang="ko-KR" sz="800" dirty="0">
                            <a:effectLst/>
                            <a:latin typeface="+mj-ea"/>
                            <a:ea typeface="+mj-ea"/>
                            <a:cs typeface="바탕" panose="02030600000101010101" pitchFamily="18" charset="-127"/>
                          </a:endParaRPr>
                        </a:p>
                        <a:p>
                          <a:pPr algn="ctr">
                            <a:lnSpc>
                              <a:spcPct val="150000"/>
                            </a:lnSpc>
                            <a:spcAft>
                              <a:spcPts val="0"/>
                            </a:spcAft>
                          </a:pPr>
                          <a:r>
                            <a:rPr lang="en-US" sz="800" b="1" dirty="0">
                              <a:effectLst/>
                              <a:latin typeface="+mj-ea"/>
                              <a:ea typeface="+mj-ea"/>
                              <a:cs typeface="바탕" panose="02030600000101010101" pitchFamily="18" charset="-127"/>
                            </a:rPr>
                            <a:t>(excluding entry and exit of firms)</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3944243472"/>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𝑑𝑜𝑚𝑒𝑠𝑡𝑖𝑐</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𝑠𝑜𝑢𝑟𝑐𝑖𝑛𝑔</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0.0169***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(0.0064)</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0.0078***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0310249"/>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𝑜𝑓𝑓𝑠h𝑜𝑟𝑖𝑛𝑔</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-0.0096   </a:t>
                          </a:r>
                        </a:p>
                        <a:p>
                          <a:pPr algn="ctr">
                            <a:lnSpc>
                              <a:spcPct val="150000"/>
                            </a:lnSpc>
                            <a:spcAft>
                              <a:spcPts val="0"/>
                            </a:spcAft>
                          </a:pPr>
                          <a:r>
                            <a:rPr lang="en-US" sz="800" dirty="0">
                              <a:effectLst/>
                              <a:latin typeface="+mj-ea"/>
                              <a:ea typeface="+mj-ea"/>
                              <a:cs typeface="바탕" panose="02030600000101010101" pitchFamily="18" charset="-127"/>
                            </a:rPr>
                            <a:t>(0.0111)</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0.0059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6515100"/>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𝑖𝑛𝑡𝑟𝑎</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𝑓𝑖𝑟𝑚</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𝑑𝑜𝑚𝑒𝑠𝑡𝑖𝑐</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𝑠𝑜𝑢𝑟𝑐𝑖𝑛𝑔</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0.0199*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(0.0107)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0.0064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4217297"/>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𝑎𝑟</m:t>
                                    </m:r>
                                    <m:sSup>
                                      <m:sSupPr>
                                        <m:ctrlPr>
                                          <a:rPr lang="ko-KR" sz="1000" i="1">
                                            <a:effectLst/>
                                            <a:latin typeface="Cambria Math" panose="02040503050406030204" pitchFamily="18" charset="0"/>
                                            <a:ea typeface="+mj-ea"/>
                                            <a:cs typeface="Times New Roman" panose="02020603050405020304" pitchFamily="18" charset="0"/>
                                          </a:rPr>
                                        </m:ctrlPr>
                                      </m:sSupPr>
                                      <m:e>
                                        <m:r>
                                          <a:rPr lang="en-US" sz="1000" i="1">
                                            <a:effectLst/>
                                            <a:latin typeface="Cambria Math" panose="02040503050406030204" pitchFamily="18" charset="0"/>
                                            <a:ea typeface="+mj-ea"/>
                                            <a:cs typeface="Times New Roman" panose="02020603050405020304" pitchFamily="18" charset="0"/>
                                          </a:rPr>
                                          <m:t>𝑚</m:t>
                                        </m:r>
                                      </m:e>
                                      <m:sup>
                                        <m:r>
                                          <a:rPr lang="en-US" sz="1000" i="1">
                                            <a:effectLst/>
                                            <a:latin typeface="Cambria Math" panose="02040503050406030204" pitchFamily="18" charset="0"/>
                                            <a:ea typeface="+mj-ea"/>
                                            <a:cs typeface="Times New Roman" panose="02020603050405020304" pitchFamily="18" charset="0"/>
                                          </a:rPr>
                                          <m:t>′</m:t>
                                        </m:r>
                                      </m:sup>
                                    </m:sSup>
                                    <m:r>
                                      <a:rPr lang="en-US" sz="1000" i="1">
                                        <a:effectLst/>
                                        <a:latin typeface="Cambria Math" panose="02040503050406030204" pitchFamily="18" charset="0"/>
                                        <a:ea typeface="+mj-ea"/>
                                        <a:cs typeface="Times New Roman" panose="02020603050405020304" pitchFamily="18" charset="0"/>
                                      </a:rPr>
                                      <m:t>𝑠</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𝑙𝑒𝑛𝑔𝑡h</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𝑑𝑜𝑚𝑒𝑠𝑡𝑖𝑐</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𝑠𝑜𝑢𝑟𝑐𝑖𝑛𝑔</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0.0166***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(0.0064)</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0.0079***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5860060"/>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𝑖𝑛𝑡𝑟𝑎</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𝑓𝑖𝑟𝑚</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𝑜𝑓𝑓𝑠𝑜𝑢𝑟𝑐𝑖𝑛𝑔</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-0.0311**   </a:t>
                          </a:r>
                        </a:p>
                        <a:p>
                          <a:pPr algn="ctr">
                            <a:lnSpc>
                              <a:spcPct val="150000"/>
                            </a:lnSpc>
                            <a:spcAft>
                              <a:spcPts val="0"/>
                            </a:spcAft>
                          </a:pPr>
                          <a:r>
                            <a:rPr lang="en-US" sz="800" dirty="0">
                              <a:effectLst/>
                              <a:latin typeface="+mj-ea"/>
                              <a:ea typeface="+mj-ea"/>
                              <a:cs typeface="바탕" panose="02030600000101010101" pitchFamily="18" charset="-127"/>
                            </a:rPr>
                            <a:t>(0.0150)</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0.0010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(0.0065)</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1360153"/>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𝑎𝑟𝑚</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𝑠</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𝑙𝑒𝑛𝑔𝑡h</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𝑜𝑓𝑓𝑠𝑜𝑢𝑟𝑐𝑖𝑛𝑔</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0.0061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(0.0133)</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0.0095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(0.0059)</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4562075"/>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𝑐𝑎𝑠h𝑓𝑙𝑜𝑤</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𝑟𝑎𝑡𝑖𝑜</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0.3161***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0.3159***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0.1761***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(0.0088)</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0.1760***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(0.0088)</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8453795"/>
                      </a:ext>
                    </a:extLst>
                  </a:tr>
                  <a:tr h="364101">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𝑎𝑔𝑒</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-0.0401***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(0.0080)</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-0.0400***    </a:t>
                          </a:r>
                        </a:p>
                        <a:p>
                          <a:pPr algn="ctr">
                            <a:lnSpc>
                              <a:spcPct val="150000"/>
                            </a:lnSpc>
                            <a:spcAft>
                              <a:spcPts val="0"/>
                            </a:spcAft>
                          </a:pPr>
                          <a:r>
                            <a:rPr lang="en-US" sz="800" dirty="0">
                              <a:effectLst/>
                              <a:latin typeface="+mj-ea"/>
                              <a:ea typeface="+mj-ea"/>
                              <a:cs typeface="바탕" panose="02030600000101010101" pitchFamily="18" charset="-127"/>
                            </a:rPr>
                            <a:t>(0.0080)</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(0.0040)</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(0.0040)</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8344382"/>
                      </a:ext>
                    </a:extLst>
                  </a:tr>
                  <a:tr h="364101">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𝑒𝑚𝑝𝑙𝑜𝑦𝑒𝑒</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-0.1434***   </a:t>
                          </a:r>
                        </a:p>
                        <a:p>
                          <a:pPr algn="ctr">
                            <a:lnSpc>
                              <a:spcPct val="150000"/>
                            </a:lnSpc>
                            <a:spcAft>
                              <a:spcPts val="0"/>
                            </a:spcAft>
                          </a:pPr>
                          <a:r>
                            <a:rPr lang="en-US" sz="800" dirty="0">
                              <a:effectLst/>
                              <a:latin typeface="+mj-ea"/>
                              <a:ea typeface="+mj-ea"/>
                              <a:cs typeface="바탕" panose="02030600000101010101" pitchFamily="18" charset="-127"/>
                            </a:rPr>
                            <a:t>(0.0076)</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-0.1435***   </a:t>
                          </a:r>
                        </a:p>
                        <a:p>
                          <a:pPr algn="ctr">
                            <a:lnSpc>
                              <a:spcPct val="150000"/>
                            </a:lnSpc>
                            <a:spcAft>
                              <a:spcPts val="0"/>
                            </a:spcAft>
                          </a:pPr>
                          <a:r>
                            <a:rPr lang="en-US" sz="800" dirty="0">
                              <a:effectLst/>
                              <a:latin typeface="+mj-ea"/>
                              <a:ea typeface="+mj-ea"/>
                              <a:cs typeface="바탕" panose="02030600000101010101" pitchFamily="18" charset="-127"/>
                            </a:rPr>
                            <a:t>(0.0076)</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-0.3763***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-0.3763***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1514016"/>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𝑡𝑎𝑛𝑔𝑖𝑏𝑙𝑒𝑎𝑠𝑠𝑒𝑡</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𝑒𝑚𝑝𝑙𝑜𝑦𝑒𝑒</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0.0853***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(0.0044)</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0.0853***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(0.0044)</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0.05833***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0.0583***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240266"/>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𝑒𝑥𝑝𝑜𝑟𝑡𝑒𝑟</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0.0020    </a:t>
                          </a:r>
                        </a:p>
                        <a:p>
                          <a:pPr algn="ctr">
                            <a:lnSpc>
                              <a:spcPct val="150000"/>
                            </a:lnSpc>
                            <a:spcAft>
                              <a:spcPts val="0"/>
                            </a:spcAft>
                          </a:pPr>
                          <a:r>
                            <a:rPr lang="en-US" sz="800" dirty="0">
                              <a:effectLst/>
                              <a:latin typeface="+mj-ea"/>
                              <a:ea typeface="+mj-ea"/>
                              <a:cs typeface="바탕" panose="02030600000101010101" pitchFamily="18" charset="-127"/>
                            </a:rPr>
                            <a:t>(0.0062)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0.0021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(0.0062)</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0.0038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0.0038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8207111"/>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r>
                                  <a:rPr lang="en-US" sz="1000" i="1">
                                    <a:effectLst/>
                                    <a:latin typeface="Cambria Math" panose="02040503050406030204" pitchFamily="18" charset="0"/>
                                    <a:ea typeface="+mj-ea"/>
                                    <a:cs typeface="Times New Roman" panose="02020603050405020304" pitchFamily="18" charset="0"/>
                                  </a:rPr>
                                  <m:t>𝑓𝑜𝑟𝑒𝑖𝑔𝑛</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𝑓𝑖𝑟𝑚</m:t>
                                </m:r>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0.0060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(0.0192)</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0.0065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(0.0192)</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0.0128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0.0130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0564339"/>
                      </a:ext>
                    </a:extLst>
                  </a:tr>
                  <a:tr h="358087">
                    <a:tc>
                      <a:txBody>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r>
                                  <a:rPr lang="en-US" sz="1000" i="1">
                                    <a:effectLst/>
                                    <a:latin typeface="Cambria Math" panose="02040503050406030204" pitchFamily="18" charset="0"/>
                                    <a:ea typeface="+mj-ea"/>
                                    <a:cs typeface="Times New Roman" panose="02020603050405020304" pitchFamily="18" charset="0"/>
                                  </a:rPr>
                                  <m:t>𝐾𝑜𝑟𝑒𝑎𝑛</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𝑀𝑁𝐸𝑠</m:t>
                                </m:r>
                              </m:oMath>
                            </m:oMathPara>
                          </a14:m>
                          <a:endParaRPr lang="ko-KR" sz="10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0.0411***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(0.0094)</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0.0413***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(0.0094)</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0.0233***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0.0234***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8498436"/>
                      </a:ext>
                    </a:extLst>
                  </a:tr>
                  <a:tr h="179043">
                    <a:tc>
                      <a:txBody>
                        <a:bodyPr/>
                        <a:lstStyle/>
                        <a:p>
                          <a:pPr algn="ctr">
                            <a:lnSpc>
                              <a:spcPct val="150000"/>
                            </a:lnSpc>
                            <a:spcAft>
                              <a:spcPts val="0"/>
                            </a:spcAft>
                          </a:pPr>
                          <a:r>
                            <a:rPr lang="en-US" sz="700" dirty="0">
                              <a:solidFill>
                                <a:srgbClr val="000000"/>
                              </a:solidFill>
                              <a:effectLst/>
                              <a:latin typeface="+mj-ea"/>
                              <a:ea typeface="+mj-ea"/>
                              <a:cs typeface="바탕" panose="02030600000101010101" pitchFamily="18" charset="-127"/>
                            </a:rPr>
                            <a:t>Industry, year, region dummy</a:t>
                          </a:r>
                          <a:endParaRPr lang="ko-KR" sz="7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858219"/>
                      </a:ext>
                    </a:extLst>
                  </a:tr>
                  <a:tr h="179043">
                    <a:tc>
                      <a:txBody>
                        <a:bodyPr/>
                        <a:lstStyle/>
                        <a:p>
                          <a:pPr algn="ctr">
                            <a:lnSpc>
                              <a:spcPct val="150000"/>
                            </a:lnSpc>
                            <a:spcAft>
                              <a:spcPts val="0"/>
                            </a:spcAft>
                          </a:pPr>
                          <a:r>
                            <a:rPr lang="en-US" sz="700">
                              <a:effectLst/>
                              <a:latin typeface="+mj-ea"/>
                              <a:ea typeface="+mj-ea"/>
                              <a:cs typeface="바탕" panose="02030600000101010101" pitchFamily="18" charset="-127"/>
                            </a:rPr>
                            <a:t>Number of groups</a:t>
                          </a:r>
                          <a:endParaRPr lang="ko-KR" sz="7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7,809</a:t>
                          </a:r>
                          <a:endParaRPr lang="ko-KR" sz="800" dirty="0">
                            <a:effectLst/>
                            <a:latin typeface="+mj-ea"/>
                            <a:ea typeface="+mj-ea"/>
                            <a:cs typeface="바탕" panose="02030600000101010101" pitchFamily="18" charset="-127"/>
                          </a:endParaRPr>
                        </a:p>
                      </a:txBody>
                      <a:tcPr marL="36059" marR="360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7,809</a:t>
                          </a:r>
                          <a:endParaRPr lang="ko-KR" sz="800" dirty="0">
                            <a:effectLst/>
                            <a:latin typeface="+mj-ea"/>
                            <a:ea typeface="+mj-ea"/>
                            <a:cs typeface="바탕" panose="02030600000101010101" pitchFamily="18" charset="-127"/>
                          </a:endParaRPr>
                        </a:p>
                      </a:txBody>
                      <a:tcPr marL="36059" marR="360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7360456"/>
                      </a:ext>
                    </a:extLst>
                  </a:tr>
                  <a:tr h="179043">
                    <a:tc>
                      <a:txBody>
                        <a:bodyPr/>
                        <a:lstStyle/>
                        <a:p>
                          <a:pPr algn="ctr">
                            <a:lnSpc>
                              <a:spcPct val="150000"/>
                            </a:lnSpc>
                            <a:spcAft>
                              <a:spcPts val="0"/>
                            </a:spcAft>
                          </a:pPr>
                          <a:r>
                            <a:rPr lang="en-US" sz="700" dirty="0">
                              <a:effectLst/>
                              <a:latin typeface="+mj-ea"/>
                              <a:ea typeface="+mj-ea"/>
                              <a:cs typeface="바탕" panose="02030600000101010101" pitchFamily="18" charset="-127"/>
                            </a:rPr>
                            <a:t>Observations</a:t>
                          </a:r>
                          <a:endParaRPr lang="ko-KR" sz="7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56,321</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56,321</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0576892"/>
                      </a:ext>
                    </a:extLst>
                  </a:tr>
                </a:tbl>
              </a:graphicData>
            </a:graphic>
          </p:graphicFrame>
        </mc:Choice>
        <mc:Fallback xmlns="">
          <p:graphicFrame>
            <p:nvGraphicFramePr>
              <p:cNvPr id="2" name="표 1"/>
              <p:cNvGraphicFramePr>
                <a:graphicFrameLocks noGrp="1"/>
              </p:cNvGraphicFramePr>
              <p:nvPr>
                <p:extLst>
                  <p:ext uri="{D42A27DB-BD31-4B8C-83A1-F6EECF244321}">
                    <p14:modId xmlns:p14="http://schemas.microsoft.com/office/powerpoint/2010/main" val="1483675133"/>
                  </p:ext>
                </p:extLst>
              </p:nvPr>
            </p:nvGraphicFramePr>
            <p:xfrm>
              <a:off x="693684" y="548635"/>
              <a:ext cx="7550723" cy="5568389"/>
            </p:xfrm>
            <a:graphic>
              <a:graphicData uri="http://schemas.openxmlformats.org/drawingml/2006/table">
                <a:tbl>
                  <a:tblPr firstRow="1" firstCol="1" bandRow="1"/>
                  <a:tblGrid>
                    <a:gridCol w="3184939">
                      <a:extLst>
                        <a:ext uri="{9D8B030D-6E8A-4147-A177-3AD203B41FA5}">
                          <a16:colId xmlns:a16="http://schemas.microsoft.com/office/drawing/2014/main" val="1876983843"/>
                        </a:ext>
                      </a:extLst>
                    </a:gridCol>
                    <a:gridCol w="1004976">
                      <a:extLst>
                        <a:ext uri="{9D8B030D-6E8A-4147-A177-3AD203B41FA5}">
                          <a16:colId xmlns:a16="http://schemas.microsoft.com/office/drawing/2014/main" val="2944613086"/>
                        </a:ext>
                      </a:extLst>
                    </a:gridCol>
                    <a:gridCol w="1104636">
                      <a:extLst>
                        <a:ext uri="{9D8B030D-6E8A-4147-A177-3AD203B41FA5}">
                          <a16:colId xmlns:a16="http://schemas.microsoft.com/office/drawing/2014/main" val="680687447"/>
                        </a:ext>
                      </a:extLst>
                    </a:gridCol>
                    <a:gridCol w="1151536">
                      <a:extLst>
                        <a:ext uri="{9D8B030D-6E8A-4147-A177-3AD203B41FA5}">
                          <a16:colId xmlns:a16="http://schemas.microsoft.com/office/drawing/2014/main" val="2842771650"/>
                        </a:ext>
                      </a:extLst>
                    </a:gridCol>
                    <a:gridCol w="1104636">
                      <a:extLst>
                        <a:ext uri="{9D8B030D-6E8A-4147-A177-3AD203B41FA5}">
                          <a16:colId xmlns:a16="http://schemas.microsoft.com/office/drawing/2014/main" val="1628298089"/>
                        </a:ext>
                      </a:extLst>
                    </a:gridCol>
                  </a:tblGrid>
                  <a:tr h="364101">
                    <a:tc>
                      <a:txBody>
                        <a:bodyPr/>
                        <a:lstStyle/>
                        <a:p>
                          <a:pPr algn="ctr">
                            <a:lnSpc>
                              <a:spcPct val="150000"/>
                            </a:lnSpc>
                            <a:spcAft>
                              <a:spcPts val="0"/>
                            </a:spcAft>
                          </a:pPr>
                          <a:r>
                            <a:rPr lang="en-US" sz="800" i="1"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en-US" sz="800" b="1" dirty="0">
                              <a:effectLst/>
                              <a:latin typeface="+mj-ea"/>
                              <a:ea typeface="+mj-ea"/>
                              <a:cs typeface="바탕" panose="02030600000101010101" pitchFamily="18" charset="-127"/>
                            </a:rPr>
                            <a:t>Extensive and intensive margins</a:t>
                          </a:r>
                          <a:endParaRPr lang="ko-KR" sz="800" dirty="0">
                            <a:effectLst/>
                            <a:latin typeface="+mj-ea"/>
                            <a:ea typeface="+mj-ea"/>
                            <a:cs typeface="바탕" panose="02030600000101010101" pitchFamily="18" charset="-127"/>
                          </a:endParaRPr>
                        </a:p>
                        <a:p>
                          <a:pPr algn="ctr">
                            <a:lnSpc>
                              <a:spcPct val="150000"/>
                            </a:lnSpc>
                            <a:spcAft>
                              <a:spcPts val="0"/>
                            </a:spcAft>
                          </a:pPr>
                          <a:r>
                            <a:rPr lang="en-US" sz="800" b="1" dirty="0">
                              <a:effectLst/>
                              <a:latin typeface="+mj-ea"/>
                              <a:ea typeface="+mj-ea"/>
                              <a:cs typeface="바탕" panose="02030600000101010101" pitchFamily="18" charset="-127"/>
                            </a:rPr>
                            <a:t>(Total sample)</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a:lnSpc>
                              <a:spcPct val="150000"/>
                            </a:lnSpc>
                            <a:spcAft>
                              <a:spcPts val="0"/>
                            </a:spcAft>
                          </a:pPr>
                          <a:r>
                            <a:rPr lang="en-US" sz="800" b="1" dirty="0">
                              <a:effectLst/>
                              <a:latin typeface="+mj-ea"/>
                              <a:ea typeface="+mj-ea"/>
                              <a:cs typeface="바탕" panose="02030600000101010101" pitchFamily="18" charset="-127"/>
                            </a:rPr>
                            <a:t>Intensive margin</a:t>
                          </a:r>
                          <a:endParaRPr lang="ko-KR" sz="800" dirty="0">
                            <a:effectLst/>
                            <a:latin typeface="+mj-ea"/>
                            <a:ea typeface="+mj-ea"/>
                            <a:cs typeface="바탕" panose="02030600000101010101" pitchFamily="18" charset="-127"/>
                          </a:endParaRPr>
                        </a:p>
                        <a:p>
                          <a:pPr algn="ctr">
                            <a:lnSpc>
                              <a:spcPct val="150000"/>
                            </a:lnSpc>
                            <a:spcAft>
                              <a:spcPts val="0"/>
                            </a:spcAft>
                          </a:pPr>
                          <a:r>
                            <a:rPr lang="en-US" sz="800" b="1" dirty="0">
                              <a:effectLst/>
                              <a:latin typeface="+mj-ea"/>
                              <a:ea typeface="+mj-ea"/>
                              <a:cs typeface="바탕" panose="02030600000101010101" pitchFamily="18" charset="-127"/>
                            </a:rPr>
                            <a:t>(excluding entry and exit of firms)</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3944243472"/>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103390" r="-137476" b="-1364407"/>
                          </a:stretch>
                        </a:blipFill>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0.0169***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(0.0064)</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0.0078***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0310249"/>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203390" r="-137476" b="-1264407"/>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-0.0096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0.0111)</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0.0059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6515100"/>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308621" r="-137476" b="-1186207"/>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0.0199*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(0.0107)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0.0064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4217297"/>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401695" r="-137476" b="-1066102"/>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0.0166***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(0.0064)</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0.0079***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5860060"/>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501695" r="-137476" b="-966102"/>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-0.0311**   </a:t>
                          </a:r>
                          <a:endParaRPr lang="en-US" sz="800" b="1" dirty="0" smtClean="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0.0150)</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0.0010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(0.0065)</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1360153"/>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601695" r="-137476" b="-866102"/>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0.0061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(0.0133)</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0.0095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(0.0059)</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4562075"/>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701695" r="-137476" b="-766102"/>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0.3161***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0.3159***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0.1761***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(0.0088)</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0.1760***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(0.0088)</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8453795"/>
                      </a:ext>
                    </a:extLst>
                  </a:tr>
                  <a:tr h="364101">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788333" r="-137476" b="-653333"/>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-0.0401***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(0.0080)</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-0.0400***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0.0080)</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(0.0040)</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(0.0040)</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8344382"/>
                      </a:ext>
                    </a:extLst>
                  </a:tr>
                  <a:tr h="364101">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903390" r="-137476" b="-564407"/>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-0.1434***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0.0076)</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-0.1435***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0.0076)</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-0.3763***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-0.3763***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(0.0037)</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1514016"/>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1003390" r="-137476" b="-464407"/>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0.0853***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(0.0044)</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0.0853***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(0.0044)</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0.05833***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0.0583***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240266"/>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1103390" r="-137476" b="-364407"/>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0.0020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0.0062)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0.0021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(0.0062)</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0.0038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0.0038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8207111"/>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1203390" r="-137476" b="-264407"/>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0.0060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(0.0192)</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0.0065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(0.0192)</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0.0128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0.0130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0564339"/>
                      </a:ext>
                    </a:extLst>
                  </a:tr>
                  <a:tr h="358087">
                    <a:tc>
                      <a:txBody>
                        <a:bodyPr/>
                        <a:lstStyle/>
                        <a:p>
                          <a:endParaRPr lang="ko-K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91" t="-1303390" r="-137476" b="-164407"/>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0.0411***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(0.0094)</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0.0413***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(0.0094)</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0.0233***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0.0234***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(0.0042)</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8498436"/>
                      </a:ext>
                    </a:extLst>
                  </a:tr>
                  <a:tr h="179043">
                    <a:tc>
                      <a:txBody>
                        <a:bodyPr/>
                        <a:lstStyle/>
                        <a:p>
                          <a:pPr algn="ctr">
                            <a:lnSpc>
                              <a:spcPct val="150000"/>
                            </a:lnSpc>
                            <a:spcAft>
                              <a:spcPts val="0"/>
                            </a:spcAft>
                          </a:pPr>
                          <a:r>
                            <a:rPr lang="en-US" sz="700" dirty="0">
                              <a:solidFill>
                                <a:srgbClr val="000000"/>
                              </a:solidFill>
                              <a:effectLst/>
                              <a:latin typeface="+mj-ea"/>
                              <a:ea typeface="+mj-ea"/>
                              <a:cs typeface="바탕" panose="02030600000101010101" pitchFamily="18" charset="-127"/>
                            </a:rPr>
                            <a:t>Industry, year, region dummy</a:t>
                          </a:r>
                          <a:endParaRPr lang="ko-KR" sz="7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858219"/>
                      </a:ext>
                    </a:extLst>
                  </a:tr>
                  <a:tr h="179043">
                    <a:tc>
                      <a:txBody>
                        <a:bodyPr/>
                        <a:lstStyle/>
                        <a:p>
                          <a:pPr algn="ctr">
                            <a:lnSpc>
                              <a:spcPct val="150000"/>
                            </a:lnSpc>
                            <a:spcAft>
                              <a:spcPts val="0"/>
                            </a:spcAft>
                          </a:pPr>
                          <a:r>
                            <a:rPr lang="en-US" sz="700">
                              <a:effectLst/>
                              <a:latin typeface="+mj-ea"/>
                              <a:ea typeface="+mj-ea"/>
                              <a:cs typeface="바탕" panose="02030600000101010101" pitchFamily="18" charset="-127"/>
                            </a:rPr>
                            <a:t>Number of groups</a:t>
                          </a:r>
                          <a:endParaRPr lang="ko-KR" sz="7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7,809</a:t>
                          </a:r>
                          <a:endParaRPr lang="ko-KR" sz="800" dirty="0">
                            <a:effectLst/>
                            <a:latin typeface="+mj-ea"/>
                            <a:ea typeface="+mj-ea"/>
                            <a:cs typeface="바탕" panose="02030600000101010101" pitchFamily="18" charset="-127"/>
                          </a:endParaRPr>
                        </a:p>
                      </a:txBody>
                      <a:tcPr marL="36059" marR="360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7,809</a:t>
                          </a:r>
                          <a:endParaRPr lang="ko-KR" sz="800" dirty="0">
                            <a:effectLst/>
                            <a:latin typeface="+mj-ea"/>
                            <a:ea typeface="+mj-ea"/>
                            <a:cs typeface="바탕" panose="02030600000101010101" pitchFamily="18" charset="-127"/>
                          </a:endParaRPr>
                        </a:p>
                      </a:txBody>
                      <a:tcPr marL="36059" marR="360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7360456"/>
                      </a:ext>
                    </a:extLst>
                  </a:tr>
                  <a:tr h="179043">
                    <a:tc>
                      <a:txBody>
                        <a:bodyPr/>
                        <a:lstStyle/>
                        <a:p>
                          <a:pPr algn="ctr">
                            <a:lnSpc>
                              <a:spcPct val="150000"/>
                            </a:lnSpc>
                            <a:spcAft>
                              <a:spcPts val="0"/>
                            </a:spcAft>
                          </a:pPr>
                          <a:r>
                            <a:rPr lang="en-US" sz="700" dirty="0">
                              <a:effectLst/>
                              <a:latin typeface="+mj-ea"/>
                              <a:ea typeface="+mj-ea"/>
                              <a:cs typeface="바탕" panose="02030600000101010101" pitchFamily="18" charset="-127"/>
                            </a:rPr>
                            <a:t>Observations</a:t>
                          </a:r>
                          <a:endParaRPr lang="ko-KR" sz="7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56,321</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56,321</a:t>
                          </a:r>
                          <a:endParaRPr lang="ko-KR" sz="800" dirty="0">
                            <a:effectLst/>
                            <a:latin typeface="+mj-ea"/>
                            <a:ea typeface="+mj-ea"/>
                            <a:cs typeface="바탕" panose="02030600000101010101" pitchFamily="18" charset="-127"/>
                          </a:endParaRPr>
                        </a:p>
                      </a:txBody>
                      <a:tcPr marL="36059" marR="360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0576892"/>
                      </a:ext>
                    </a:extLst>
                  </a:tr>
                </a:tbl>
              </a:graphicData>
            </a:graphic>
          </p:graphicFrame>
        </mc:Fallback>
      </mc:AlternateContent>
      <p:sp>
        <p:nvSpPr>
          <p:cNvPr id="3" name="Rectangle 1"/>
          <p:cNvSpPr>
            <a:spLocks noChangeArrowheads="1"/>
          </p:cNvSpPr>
          <p:nvPr/>
        </p:nvSpPr>
        <p:spPr bwMode="auto">
          <a:xfrm>
            <a:off x="251520" y="85855"/>
            <a:ext cx="76328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ko-KR" b="1" dirty="0">
                <a:latin typeface="Arial" panose="020B0604020202020204" pitchFamily="34" charset="0"/>
                <a:ea typeface="Times New Roman" panose="02020603050405020304" pitchFamily="18" charset="0"/>
                <a:cs typeface="바탕" panose="02030600000101010101" pitchFamily="18" charset="-127"/>
              </a:rPr>
              <a:t>Result of Fixed Effect Model </a:t>
            </a:r>
            <a:r>
              <a:rPr kumimoji="0" lang="en-US" altLang="ko-KR"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바탕" panose="02030600000101010101" pitchFamily="18" charset="-127"/>
              </a:rPr>
              <a:t>using dummy sourcing variable</a:t>
            </a:r>
            <a:endParaRPr kumimoji="0" lang="en-US" altLang="ko-KR" sz="7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566514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표 1"/>
              <p:cNvGraphicFramePr>
                <a:graphicFrameLocks noGrp="1"/>
              </p:cNvGraphicFramePr>
              <p:nvPr>
                <p:extLst>
                  <p:ext uri="{D42A27DB-BD31-4B8C-83A1-F6EECF244321}">
                    <p14:modId xmlns:p14="http://schemas.microsoft.com/office/powerpoint/2010/main" val="3762163657"/>
                  </p:ext>
                </p:extLst>
              </p:nvPr>
            </p:nvGraphicFramePr>
            <p:xfrm>
              <a:off x="467544" y="620688"/>
              <a:ext cx="7920880" cy="6165311"/>
            </p:xfrm>
            <a:graphic>
              <a:graphicData uri="http://schemas.openxmlformats.org/drawingml/2006/table">
                <a:tbl>
                  <a:tblPr firstRow="1" firstCol="1" bandRow="1"/>
                  <a:tblGrid>
                    <a:gridCol w="2975448">
                      <a:extLst>
                        <a:ext uri="{9D8B030D-6E8A-4147-A177-3AD203B41FA5}">
                          <a16:colId xmlns:a16="http://schemas.microsoft.com/office/drawing/2014/main" val="1550744844"/>
                        </a:ext>
                      </a:extLst>
                    </a:gridCol>
                    <a:gridCol w="1273024">
                      <a:extLst>
                        <a:ext uri="{9D8B030D-6E8A-4147-A177-3AD203B41FA5}">
                          <a16:colId xmlns:a16="http://schemas.microsoft.com/office/drawing/2014/main" val="182689814"/>
                        </a:ext>
                      </a:extLst>
                    </a:gridCol>
                    <a:gridCol w="1224136">
                      <a:extLst>
                        <a:ext uri="{9D8B030D-6E8A-4147-A177-3AD203B41FA5}">
                          <a16:colId xmlns:a16="http://schemas.microsoft.com/office/drawing/2014/main" val="32610498"/>
                        </a:ext>
                      </a:extLst>
                    </a:gridCol>
                    <a:gridCol w="1224136">
                      <a:extLst>
                        <a:ext uri="{9D8B030D-6E8A-4147-A177-3AD203B41FA5}">
                          <a16:colId xmlns:a16="http://schemas.microsoft.com/office/drawing/2014/main" val="1131744958"/>
                        </a:ext>
                      </a:extLst>
                    </a:gridCol>
                    <a:gridCol w="1224136">
                      <a:extLst>
                        <a:ext uri="{9D8B030D-6E8A-4147-A177-3AD203B41FA5}">
                          <a16:colId xmlns:a16="http://schemas.microsoft.com/office/drawing/2014/main" val="3308695303"/>
                        </a:ext>
                      </a:extLst>
                    </a:gridCol>
                  </a:tblGrid>
                  <a:tr h="519607">
                    <a:tc>
                      <a:txBody>
                        <a:bodyPr/>
                        <a:lstStyle/>
                        <a:p>
                          <a:pPr algn="ctr">
                            <a:lnSpc>
                              <a:spcPct val="150000"/>
                            </a:lnSpc>
                            <a:spcAft>
                              <a:spcPts val="0"/>
                            </a:spcAft>
                          </a:pPr>
                          <a:r>
                            <a:rPr lang="en-US" sz="900" i="1" dirty="0">
                              <a:effectLst/>
                              <a:latin typeface="+mj-ea"/>
                              <a:ea typeface="+mj-ea"/>
                              <a:cs typeface="바탕" panose="02030600000101010101" pitchFamily="18" charset="-127"/>
                            </a:rPr>
                            <a:t> </a:t>
                          </a:r>
                          <a:endParaRPr lang="ko-KR" sz="900" dirty="0">
                            <a:effectLst/>
                            <a:latin typeface="+mj-ea"/>
                            <a:ea typeface="+mj-ea"/>
                            <a:cs typeface="바탕" panose="02030600000101010101" pitchFamily="18" charset="-127"/>
                          </a:endParaRPr>
                        </a:p>
                      </a:txBody>
                      <a:tcPr marL="34297" marR="34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en-US" sz="900" b="1" dirty="0">
                              <a:effectLst/>
                              <a:latin typeface="+mj-ea"/>
                              <a:ea typeface="+mj-ea"/>
                              <a:cs typeface="바탕" panose="02030600000101010101" pitchFamily="18" charset="-127"/>
                            </a:rPr>
                            <a:t>Extensive and intensive margins</a:t>
                          </a:r>
                          <a:endParaRPr lang="ko-KR" sz="900" dirty="0">
                            <a:effectLst/>
                            <a:latin typeface="+mj-ea"/>
                            <a:ea typeface="+mj-ea"/>
                            <a:cs typeface="바탕" panose="02030600000101010101" pitchFamily="18" charset="-127"/>
                          </a:endParaRPr>
                        </a:p>
                        <a:p>
                          <a:pPr algn="ctr">
                            <a:lnSpc>
                              <a:spcPct val="150000"/>
                            </a:lnSpc>
                            <a:spcAft>
                              <a:spcPts val="0"/>
                            </a:spcAft>
                          </a:pPr>
                          <a:r>
                            <a:rPr lang="en-US" sz="900" b="1" dirty="0">
                              <a:effectLst/>
                              <a:latin typeface="+mj-ea"/>
                              <a:ea typeface="+mj-ea"/>
                              <a:cs typeface="바탕" panose="02030600000101010101" pitchFamily="18" charset="-127"/>
                            </a:rPr>
                            <a:t>(All sample)</a:t>
                          </a:r>
                          <a:endParaRPr lang="ko-KR" sz="9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a:lnSpc>
                              <a:spcPct val="150000"/>
                            </a:lnSpc>
                            <a:spcAft>
                              <a:spcPts val="0"/>
                            </a:spcAft>
                          </a:pPr>
                          <a:r>
                            <a:rPr lang="en-US" sz="900" b="1" dirty="0">
                              <a:effectLst/>
                              <a:latin typeface="+mj-ea"/>
                              <a:ea typeface="+mj-ea"/>
                              <a:cs typeface="바탕" panose="02030600000101010101" pitchFamily="18" charset="-127"/>
                            </a:rPr>
                            <a:t>Intensive margin</a:t>
                          </a:r>
                          <a:endParaRPr lang="ko-KR" sz="900" dirty="0">
                            <a:effectLst/>
                            <a:latin typeface="+mj-ea"/>
                            <a:ea typeface="+mj-ea"/>
                            <a:cs typeface="바탕" panose="02030600000101010101" pitchFamily="18" charset="-127"/>
                          </a:endParaRPr>
                        </a:p>
                        <a:p>
                          <a:pPr algn="ctr">
                            <a:lnSpc>
                              <a:spcPct val="150000"/>
                            </a:lnSpc>
                            <a:spcAft>
                              <a:spcPts val="0"/>
                            </a:spcAft>
                          </a:pPr>
                          <a:r>
                            <a:rPr lang="en-US" sz="900" b="1" dirty="0">
                              <a:effectLst/>
                              <a:latin typeface="+mj-ea"/>
                              <a:ea typeface="+mj-ea"/>
                              <a:cs typeface="바탕" panose="02030600000101010101" pitchFamily="18" charset="-127"/>
                            </a:rPr>
                            <a:t>(excluding entry and exit of firms)</a:t>
                          </a:r>
                          <a:endParaRPr lang="ko-KR" sz="9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2518413668"/>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𝑑𝑜𝑚𝑒𝑠𝑡𝑖𝑐</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𝑠𝑜𝑢𝑟𝑐𝑖𝑛𝑔</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0.0037***    </a:t>
                          </a:r>
                        </a:p>
                        <a:p>
                          <a:pPr algn="ctr">
                            <a:lnSpc>
                              <a:spcPct val="150000"/>
                            </a:lnSpc>
                            <a:spcAft>
                              <a:spcPts val="0"/>
                            </a:spcAft>
                          </a:pPr>
                          <a:r>
                            <a:rPr lang="en-US" sz="800" dirty="0">
                              <a:effectLst/>
                              <a:latin typeface="+mj-ea"/>
                              <a:ea typeface="+mj-ea"/>
                              <a:cs typeface="바탕" panose="02030600000101010101" pitchFamily="18" charset="-127"/>
                            </a:rPr>
                            <a:t>(0.0008)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0.0017***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3922934"/>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𝑜𝑓𝑓𝑠h𝑜𝑟𝑖𝑛𝑔</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-0.0019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(0.0015)</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0.0008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(0.0006)</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2507003"/>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𝑖𝑛𝑡𝑟𝑎</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𝑓𝑖𝑟𝑚</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𝑑𝑜𝑚𝑒𝑠𝑡𝑖𝑐</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𝑠𝑜𝑢𝑟𝑐𝑖𝑛𝑔</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0.0012   </a:t>
                          </a:r>
                        </a:p>
                        <a:p>
                          <a:pPr algn="ctr">
                            <a:lnSpc>
                              <a:spcPct val="150000"/>
                            </a:lnSpc>
                            <a:spcAft>
                              <a:spcPts val="0"/>
                            </a:spcAft>
                          </a:pPr>
                          <a:r>
                            <a:rPr lang="en-US" sz="800" dirty="0">
                              <a:effectLst/>
                              <a:latin typeface="+mj-ea"/>
                              <a:ea typeface="+mj-ea"/>
                              <a:cs typeface="바탕" panose="02030600000101010101" pitchFamily="18" charset="-127"/>
                            </a:rPr>
                            <a:t>(0.0012)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0.0004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(0.0005)</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5138613"/>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𝑎𝑟</m:t>
                                    </m:r>
                                    <m:sSup>
                                      <m:sSupPr>
                                        <m:ctrlPr>
                                          <a:rPr lang="ko-KR" sz="1000" i="1">
                                            <a:effectLst/>
                                            <a:latin typeface="Cambria Math" panose="02040503050406030204" pitchFamily="18" charset="0"/>
                                            <a:ea typeface="+mj-ea"/>
                                            <a:cs typeface="Times New Roman" panose="02020603050405020304" pitchFamily="18" charset="0"/>
                                          </a:rPr>
                                        </m:ctrlPr>
                                      </m:sSupPr>
                                      <m:e>
                                        <m:r>
                                          <a:rPr lang="en-US" sz="1000" i="1">
                                            <a:effectLst/>
                                            <a:latin typeface="Cambria Math" panose="02040503050406030204" pitchFamily="18" charset="0"/>
                                            <a:ea typeface="+mj-ea"/>
                                            <a:cs typeface="Times New Roman" panose="02020603050405020304" pitchFamily="18" charset="0"/>
                                          </a:rPr>
                                          <m:t>𝑚</m:t>
                                        </m:r>
                                      </m:e>
                                      <m:sup>
                                        <m:r>
                                          <a:rPr lang="en-US" sz="1000" i="1">
                                            <a:effectLst/>
                                            <a:latin typeface="Cambria Math" panose="02040503050406030204" pitchFamily="18" charset="0"/>
                                            <a:ea typeface="+mj-ea"/>
                                            <a:cs typeface="Times New Roman" panose="02020603050405020304" pitchFamily="18" charset="0"/>
                                          </a:rPr>
                                          <m:t>′</m:t>
                                        </m:r>
                                      </m:sup>
                                    </m:sSup>
                                    <m:r>
                                      <a:rPr lang="en-US" sz="1000" i="1">
                                        <a:effectLst/>
                                        <a:latin typeface="Cambria Math" panose="02040503050406030204" pitchFamily="18" charset="0"/>
                                        <a:ea typeface="+mj-ea"/>
                                        <a:cs typeface="Times New Roman" panose="02020603050405020304" pitchFamily="18" charset="0"/>
                                      </a:rPr>
                                      <m:t>𝑠</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𝑙𝑒𝑛𝑔𝑡h</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𝑑𝑜𝑚𝑒𝑠𝑡𝑖𝑐</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𝑠𝑜𝑢𝑟𝑐𝑖𝑛𝑔</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0.0036***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0.0016***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6902551"/>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𝑖𝑛𝑡𝑟𝑎</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𝑓𝑖𝑟𝑚</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𝑜𝑓𝑓𝑠𝑜𝑢𝑟𝑐𝑖𝑛𝑔</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-0.0040**  </a:t>
                          </a:r>
                        </a:p>
                        <a:p>
                          <a:pPr algn="ctr">
                            <a:lnSpc>
                              <a:spcPct val="150000"/>
                            </a:lnSpc>
                            <a:spcAft>
                              <a:spcPts val="0"/>
                            </a:spcAft>
                          </a:pPr>
                          <a:r>
                            <a:rPr lang="en-US" sz="800" dirty="0">
                              <a:effectLst/>
                              <a:latin typeface="+mj-ea"/>
                              <a:ea typeface="+mj-ea"/>
                              <a:cs typeface="바탕" panose="02030600000101010101" pitchFamily="18" charset="-127"/>
                            </a:rPr>
                            <a:t>(0.0019)</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-0.0004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9413761"/>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𝑎𝑟</m:t>
                                    </m:r>
                                    <m:sSup>
                                      <m:sSupPr>
                                        <m:ctrlPr>
                                          <a:rPr lang="ko-KR" sz="1000" i="1">
                                            <a:effectLst/>
                                            <a:latin typeface="Cambria Math" panose="02040503050406030204" pitchFamily="18" charset="0"/>
                                            <a:ea typeface="+mj-ea"/>
                                            <a:cs typeface="Times New Roman" panose="02020603050405020304" pitchFamily="18" charset="0"/>
                                          </a:rPr>
                                        </m:ctrlPr>
                                      </m:sSupPr>
                                      <m:e>
                                        <m:r>
                                          <a:rPr lang="en-US" sz="1000" i="1">
                                            <a:effectLst/>
                                            <a:latin typeface="Cambria Math" panose="02040503050406030204" pitchFamily="18" charset="0"/>
                                            <a:ea typeface="+mj-ea"/>
                                            <a:cs typeface="Times New Roman" panose="02020603050405020304" pitchFamily="18" charset="0"/>
                                          </a:rPr>
                                          <m:t>𝑚</m:t>
                                        </m:r>
                                      </m:e>
                                      <m:sup>
                                        <m:r>
                                          <a:rPr lang="en-US" sz="1000" i="1">
                                            <a:effectLst/>
                                            <a:latin typeface="Cambria Math" panose="02040503050406030204" pitchFamily="18" charset="0"/>
                                            <a:ea typeface="+mj-ea"/>
                                            <a:cs typeface="Times New Roman" panose="02020603050405020304" pitchFamily="18" charset="0"/>
                                          </a:rPr>
                                          <m:t>′</m:t>
                                        </m:r>
                                      </m:sup>
                                    </m:sSup>
                                    <m:r>
                                      <a:rPr lang="en-US" sz="1000" i="1">
                                        <a:effectLst/>
                                        <a:latin typeface="Cambria Math" panose="02040503050406030204" pitchFamily="18" charset="0"/>
                                        <a:ea typeface="+mj-ea"/>
                                        <a:cs typeface="Times New Roman" panose="02020603050405020304" pitchFamily="18" charset="0"/>
                                      </a:rPr>
                                      <m:t>𝑠</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𝑙𝑒𝑛𝑔𝑡h</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𝑜𝑓𝑓𝑠𝑜𝑢𝑟𝑐𝑖𝑛𝑔</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0.0000   </a:t>
                          </a:r>
                        </a:p>
                        <a:p>
                          <a:pPr algn="ctr">
                            <a:lnSpc>
                              <a:spcPct val="150000"/>
                            </a:lnSpc>
                            <a:spcAft>
                              <a:spcPts val="0"/>
                            </a:spcAft>
                          </a:pPr>
                          <a:r>
                            <a:rPr lang="en-US" sz="800" dirty="0">
                              <a:effectLst/>
                              <a:latin typeface="+mj-ea"/>
                              <a:ea typeface="+mj-ea"/>
                              <a:cs typeface="바탕" panose="02030600000101010101" pitchFamily="18" charset="-127"/>
                            </a:rPr>
                            <a:t>(0.0016)</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0.0010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(0.0007)</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5446027"/>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𝑐𝑎𝑠h𝑓𝑙𝑜𝑤</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𝑟𝑎𝑡𝑖𝑜</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0.3152***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(0.0137)</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0.3151***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0.1754***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0.1757***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7263448"/>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𝑎𝑔𝑒</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-0.0405***  </a:t>
                          </a:r>
                        </a:p>
                        <a:p>
                          <a:pPr algn="ctr">
                            <a:lnSpc>
                              <a:spcPct val="150000"/>
                            </a:lnSpc>
                            <a:spcAft>
                              <a:spcPts val="0"/>
                            </a:spcAft>
                          </a:pPr>
                          <a:r>
                            <a:rPr lang="en-US" sz="800" dirty="0">
                              <a:effectLst/>
                              <a:latin typeface="+mj-ea"/>
                              <a:ea typeface="+mj-ea"/>
                              <a:cs typeface="바탕" panose="02030600000101010101" pitchFamily="18" charset="-127"/>
                            </a:rPr>
                            <a:t> (0.0080)</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-0.0405***  </a:t>
                          </a:r>
                        </a:p>
                        <a:p>
                          <a:pPr algn="ctr">
                            <a:lnSpc>
                              <a:spcPct val="150000"/>
                            </a:lnSpc>
                            <a:spcAft>
                              <a:spcPts val="0"/>
                            </a:spcAft>
                          </a:pPr>
                          <a:r>
                            <a:rPr lang="en-US" sz="800" dirty="0">
                              <a:effectLst/>
                              <a:latin typeface="+mj-ea"/>
                              <a:ea typeface="+mj-ea"/>
                              <a:cs typeface="바탕" panose="02030600000101010101" pitchFamily="18" charset="-127"/>
                            </a:rPr>
                            <a:t> (0.0080)</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0.0052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(0.0040)</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0.0052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(0.0040)</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6343426"/>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𝑒𝑚𝑝𝑙𝑜𝑦𝑒𝑒</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-0.1457***  </a:t>
                          </a:r>
                        </a:p>
                        <a:p>
                          <a:pPr algn="ctr">
                            <a:lnSpc>
                              <a:spcPct val="150000"/>
                            </a:lnSpc>
                            <a:spcAft>
                              <a:spcPts val="0"/>
                            </a:spcAft>
                          </a:pPr>
                          <a:r>
                            <a:rPr lang="en-US" sz="800" dirty="0">
                              <a:effectLst/>
                              <a:latin typeface="+mj-ea"/>
                              <a:ea typeface="+mj-ea"/>
                              <a:cs typeface="바탕" panose="02030600000101010101" pitchFamily="18" charset="-127"/>
                            </a:rPr>
                            <a:t> (0.0076)</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-0.1458***  </a:t>
                          </a:r>
                        </a:p>
                        <a:p>
                          <a:pPr algn="ctr">
                            <a:lnSpc>
                              <a:spcPct val="150000"/>
                            </a:lnSpc>
                            <a:spcAft>
                              <a:spcPts val="0"/>
                            </a:spcAft>
                          </a:pPr>
                          <a:r>
                            <a:rPr lang="en-US" sz="800" dirty="0">
                              <a:effectLst/>
                              <a:latin typeface="+mj-ea"/>
                              <a:ea typeface="+mj-ea"/>
                              <a:cs typeface="바탕" panose="02030600000101010101" pitchFamily="18" charset="-127"/>
                            </a:rPr>
                            <a:t> (0.0076)</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-0.3774***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(0.0037)</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-0.3773***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(0.0037)</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9985809"/>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𝑙𝑛</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𝑡𝑎𝑛𝑔𝑖𝑏𝑙𝑒𝑎𝑠𝑠𝑒𝑡</m:t>
                                    </m:r>
                                    <m:r>
                                      <a:rPr lang="en-US" sz="1000" i="1">
                                        <a:effectLst/>
                                        <a:latin typeface="Cambria Math" panose="02040503050406030204" pitchFamily="18" charset="0"/>
                                        <a:ea typeface="+mj-ea"/>
                                        <a:cs typeface="Times New Roman" panose="02020603050405020304" pitchFamily="18" charset="0"/>
                                      </a:rPr>
                                      <m:t>/</m:t>
                                    </m:r>
                                    <m:r>
                                      <a:rPr lang="en-US" sz="1000" i="1">
                                        <a:effectLst/>
                                        <a:latin typeface="Cambria Math" panose="02040503050406030204" pitchFamily="18" charset="0"/>
                                        <a:ea typeface="+mj-ea"/>
                                        <a:cs typeface="Times New Roman" panose="02020603050405020304" pitchFamily="18" charset="0"/>
                                      </a:rPr>
                                      <m:t>𝑒𝑚𝑝𝑙𝑜𝑦𝑒𝑒</m:t>
                                    </m:r>
                                    <m:r>
                                      <a:rPr lang="en-US" sz="1000" i="1">
                                        <a:effectLst/>
                                        <a:latin typeface="Cambria Math" panose="02040503050406030204" pitchFamily="18" charset="0"/>
                                        <a:ea typeface="+mj-ea"/>
                                        <a:cs typeface="Times New Roman" panose="02020603050405020304" pitchFamily="18" charset="0"/>
                                      </a:rPr>
                                      <m:t>)</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0.0849***  </a:t>
                          </a:r>
                        </a:p>
                        <a:p>
                          <a:pPr algn="ctr">
                            <a:lnSpc>
                              <a:spcPct val="150000"/>
                            </a:lnSpc>
                            <a:spcAft>
                              <a:spcPts val="0"/>
                            </a:spcAft>
                          </a:pPr>
                          <a:r>
                            <a:rPr lang="en-US" sz="800" dirty="0">
                              <a:effectLst/>
                              <a:latin typeface="+mj-ea"/>
                              <a:ea typeface="+mj-ea"/>
                              <a:cs typeface="바탕" panose="02030600000101010101" pitchFamily="18" charset="-127"/>
                            </a:rPr>
                            <a:t> (0.0044)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0.0849*** </a:t>
                          </a:r>
                        </a:p>
                        <a:p>
                          <a:pPr algn="ctr">
                            <a:lnSpc>
                              <a:spcPct val="150000"/>
                            </a:lnSpc>
                            <a:spcAft>
                              <a:spcPts val="0"/>
                            </a:spcAft>
                          </a:pPr>
                          <a:r>
                            <a:rPr lang="en-US" sz="800" dirty="0">
                              <a:effectLst/>
                              <a:latin typeface="+mj-ea"/>
                              <a:ea typeface="+mj-ea"/>
                              <a:cs typeface="바탕" panose="02030600000101010101" pitchFamily="18" charset="-127"/>
                            </a:rPr>
                            <a:t> (0.0044)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0.0581***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0.0581***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537284"/>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mj-ea"/>
                                        <a:cs typeface="Times New Roman" panose="02020603050405020304" pitchFamily="18" charset="0"/>
                                      </a:rPr>
                                    </m:ctrlPr>
                                  </m:sSubPr>
                                  <m:e>
                                    <m:r>
                                      <a:rPr lang="en-US" sz="1000" i="1">
                                        <a:effectLst/>
                                        <a:latin typeface="Cambria Math" panose="02040503050406030204" pitchFamily="18" charset="0"/>
                                        <a:ea typeface="+mj-ea"/>
                                        <a:cs typeface="Times New Roman" panose="02020603050405020304" pitchFamily="18" charset="0"/>
                                      </a:rPr>
                                      <m:t>𝑒𝑥𝑝𝑜𝑟𝑡𝑒𝑟</m:t>
                                    </m:r>
                                  </m:e>
                                  <m:sub>
                                    <m:r>
                                      <a:rPr lang="en-US" sz="1000" i="1">
                                        <a:effectLst/>
                                        <a:latin typeface="Cambria Math" panose="02040503050406030204" pitchFamily="18" charset="0"/>
                                        <a:ea typeface="+mj-ea"/>
                                        <a:cs typeface="Times New Roman" panose="02020603050405020304" pitchFamily="18" charset="0"/>
                                      </a:rPr>
                                      <m:t>𝑖𝑗𝑡</m:t>
                                    </m:r>
                                    <m:r>
                                      <a:rPr lang="en-US" sz="1000" i="1">
                                        <a:effectLst/>
                                        <a:latin typeface="Cambria Math" panose="02040503050406030204" pitchFamily="18" charset="0"/>
                                        <a:ea typeface="+mj-ea"/>
                                        <a:cs typeface="Times New Roman" panose="02020603050405020304" pitchFamily="18" charset="0"/>
                                      </a:rPr>
                                      <m:t>−1</m:t>
                                    </m:r>
                                  </m:sub>
                                </m:sSub>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0.0013  </a:t>
                          </a:r>
                        </a:p>
                        <a:p>
                          <a:pPr algn="ctr">
                            <a:lnSpc>
                              <a:spcPct val="150000"/>
                            </a:lnSpc>
                            <a:spcAft>
                              <a:spcPts val="0"/>
                            </a:spcAft>
                          </a:pPr>
                          <a:r>
                            <a:rPr lang="en-US" sz="800" dirty="0">
                              <a:effectLst/>
                              <a:latin typeface="+mj-ea"/>
                              <a:ea typeface="+mj-ea"/>
                              <a:cs typeface="바탕" panose="02030600000101010101" pitchFamily="18" charset="-127"/>
                            </a:rPr>
                            <a:t> (0.0062)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0.0013   </a:t>
                          </a:r>
                        </a:p>
                        <a:p>
                          <a:pPr algn="ctr">
                            <a:lnSpc>
                              <a:spcPct val="150000"/>
                            </a:lnSpc>
                            <a:spcAft>
                              <a:spcPts val="0"/>
                            </a:spcAft>
                          </a:pPr>
                          <a:r>
                            <a:rPr lang="en-US" sz="800" dirty="0">
                              <a:effectLst/>
                              <a:latin typeface="+mj-ea"/>
                              <a:ea typeface="+mj-ea"/>
                              <a:cs typeface="바탕" panose="02030600000101010101" pitchFamily="18" charset="-127"/>
                            </a:rPr>
                            <a:t> (0.0062)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0.0034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0.0036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5350732"/>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000" i="1">
                                    <a:effectLst/>
                                    <a:latin typeface="Cambria Math" panose="02040503050406030204" pitchFamily="18" charset="0"/>
                                    <a:ea typeface="+mj-ea"/>
                                    <a:cs typeface="Times New Roman" panose="02020603050405020304" pitchFamily="18" charset="0"/>
                                  </a:rPr>
                                  <m:t>𝑓𝑜𝑟𝑒𝑖𝑔𝑛</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𝑓𝑖𝑟𝑚</m:t>
                                </m:r>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0.0059  </a:t>
                          </a:r>
                        </a:p>
                        <a:p>
                          <a:pPr algn="ctr">
                            <a:lnSpc>
                              <a:spcPct val="150000"/>
                            </a:lnSpc>
                            <a:spcAft>
                              <a:spcPts val="0"/>
                            </a:spcAft>
                          </a:pPr>
                          <a:r>
                            <a:rPr lang="en-US" sz="800" dirty="0">
                              <a:effectLst/>
                              <a:latin typeface="+mj-ea"/>
                              <a:ea typeface="+mj-ea"/>
                              <a:cs typeface="바탕" panose="02030600000101010101" pitchFamily="18" charset="-127"/>
                            </a:rPr>
                            <a:t> (0.0192)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0.0063   </a:t>
                          </a:r>
                        </a:p>
                        <a:p>
                          <a:pPr algn="ctr">
                            <a:lnSpc>
                              <a:spcPct val="150000"/>
                            </a:lnSpc>
                            <a:spcAft>
                              <a:spcPts val="0"/>
                            </a:spcAft>
                          </a:pPr>
                          <a:r>
                            <a:rPr lang="en-US" sz="800" dirty="0">
                              <a:effectLst/>
                              <a:latin typeface="+mj-ea"/>
                              <a:ea typeface="+mj-ea"/>
                              <a:cs typeface="바탕" panose="02030600000101010101" pitchFamily="18" charset="-127"/>
                            </a:rPr>
                            <a:t>(0.0192)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0.0126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0.0128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933935"/>
                      </a:ext>
                    </a:extLst>
                  </a:tr>
                  <a:tr h="389359">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000" i="1">
                                    <a:effectLst/>
                                    <a:latin typeface="Cambria Math" panose="02040503050406030204" pitchFamily="18" charset="0"/>
                                    <a:ea typeface="+mj-ea"/>
                                    <a:cs typeface="Times New Roman" panose="02020603050405020304" pitchFamily="18" charset="0"/>
                                  </a:rPr>
                                  <m:t>𝐾𝑜𝑟𝑒𝑎𝑛</m:t>
                                </m:r>
                                <m:r>
                                  <a:rPr lang="en-US" sz="1000" i="1">
                                    <a:effectLst/>
                                    <a:latin typeface="Cambria Math" panose="02040503050406030204" pitchFamily="18" charset="0"/>
                                    <a:ea typeface="+mj-ea"/>
                                    <a:cs typeface="Times New Roman" panose="02020603050405020304" pitchFamily="18" charset="0"/>
                                  </a:rPr>
                                  <m:t> </m:t>
                                </m:r>
                                <m:r>
                                  <a:rPr lang="en-US" sz="1000" i="1">
                                    <a:effectLst/>
                                    <a:latin typeface="Cambria Math" panose="02040503050406030204" pitchFamily="18" charset="0"/>
                                    <a:ea typeface="+mj-ea"/>
                                    <a:cs typeface="Times New Roman" panose="02020603050405020304" pitchFamily="18" charset="0"/>
                                  </a:rPr>
                                  <m:t>𝑀𝑁𝐸𝑠</m:t>
                                </m:r>
                              </m:oMath>
                            </m:oMathPara>
                          </a14:m>
                          <a:endParaRPr lang="ko-KR" sz="10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0.0409***  </a:t>
                          </a:r>
                        </a:p>
                        <a:p>
                          <a:pPr algn="ctr">
                            <a:lnSpc>
                              <a:spcPct val="150000"/>
                            </a:lnSpc>
                            <a:spcAft>
                              <a:spcPts val="0"/>
                            </a:spcAft>
                          </a:pPr>
                          <a:r>
                            <a:rPr lang="en-US" sz="800" dirty="0">
                              <a:effectLst/>
                              <a:latin typeface="+mj-ea"/>
                              <a:ea typeface="+mj-ea"/>
                              <a:cs typeface="바탕" panose="02030600000101010101" pitchFamily="18" charset="-127"/>
                            </a:rPr>
                            <a:t> (0.0094)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0.0411***  </a:t>
                          </a:r>
                        </a:p>
                        <a:p>
                          <a:pPr algn="ctr">
                            <a:lnSpc>
                              <a:spcPct val="150000"/>
                            </a:lnSpc>
                            <a:spcAft>
                              <a:spcPts val="0"/>
                            </a:spcAft>
                          </a:pPr>
                          <a:r>
                            <a:rPr lang="en-US" sz="800" dirty="0">
                              <a:effectLst/>
                              <a:latin typeface="+mj-ea"/>
                              <a:ea typeface="+mj-ea"/>
                              <a:cs typeface="바탕" panose="02030600000101010101" pitchFamily="18" charset="-127"/>
                            </a:rPr>
                            <a:t> (0.0094)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0.0232***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0.0233***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8289583"/>
                      </a:ext>
                    </a:extLst>
                  </a:tr>
                  <a:tr h="194679">
                    <a:tc>
                      <a:txBody>
                        <a:bodyPr/>
                        <a:lstStyle/>
                        <a:p>
                          <a:pPr algn="ctr">
                            <a:lnSpc>
                              <a:spcPct val="150000"/>
                            </a:lnSpc>
                            <a:spcAft>
                              <a:spcPts val="0"/>
                            </a:spcAft>
                          </a:pPr>
                          <a:r>
                            <a:rPr lang="en-US" sz="700">
                              <a:solidFill>
                                <a:srgbClr val="000000"/>
                              </a:solidFill>
                              <a:effectLst/>
                              <a:latin typeface="+mj-ea"/>
                              <a:ea typeface="+mj-ea"/>
                              <a:cs typeface="바탕" panose="02030600000101010101" pitchFamily="18" charset="-127"/>
                            </a:rPr>
                            <a:t>Industry, year, region dummy</a:t>
                          </a:r>
                          <a:endParaRPr lang="ko-KR" sz="7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7582111"/>
                      </a:ext>
                    </a:extLst>
                  </a:tr>
                  <a:tr h="194679">
                    <a:tc>
                      <a:txBody>
                        <a:bodyPr/>
                        <a:lstStyle/>
                        <a:p>
                          <a:pPr algn="ctr">
                            <a:lnSpc>
                              <a:spcPct val="150000"/>
                            </a:lnSpc>
                            <a:spcAft>
                              <a:spcPts val="0"/>
                            </a:spcAft>
                          </a:pPr>
                          <a:r>
                            <a:rPr lang="en-US" sz="700">
                              <a:effectLst/>
                              <a:latin typeface="+mj-ea"/>
                              <a:ea typeface="+mj-ea"/>
                              <a:cs typeface="바탕" panose="02030600000101010101" pitchFamily="18" charset="-127"/>
                            </a:rPr>
                            <a:t>Number of groups</a:t>
                          </a:r>
                          <a:endParaRPr lang="ko-KR" sz="7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7,809</a:t>
                          </a:r>
                          <a:endParaRPr lang="ko-KR" sz="800" dirty="0">
                            <a:effectLst/>
                            <a:latin typeface="+mj-ea"/>
                            <a:ea typeface="+mj-ea"/>
                            <a:cs typeface="바탕" panose="02030600000101010101" pitchFamily="18" charset="-127"/>
                          </a:endParaRPr>
                        </a:p>
                      </a:txBody>
                      <a:tcPr marL="34297" marR="34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7,809</a:t>
                          </a:r>
                          <a:endParaRPr lang="ko-KR" sz="800" dirty="0">
                            <a:effectLst/>
                            <a:latin typeface="+mj-ea"/>
                            <a:ea typeface="+mj-ea"/>
                            <a:cs typeface="바탕" panose="02030600000101010101" pitchFamily="18" charset="-127"/>
                          </a:endParaRPr>
                        </a:p>
                      </a:txBody>
                      <a:tcPr marL="34297" marR="34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443137"/>
                      </a:ext>
                    </a:extLst>
                  </a:tr>
                  <a:tr h="194679">
                    <a:tc>
                      <a:txBody>
                        <a:bodyPr/>
                        <a:lstStyle/>
                        <a:p>
                          <a:pPr algn="ctr">
                            <a:lnSpc>
                              <a:spcPct val="150000"/>
                            </a:lnSpc>
                            <a:spcAft>
                              <a:spcPts val="0"/>
                            </a:spcAft>
                          </a:pPr>
                          <a:r>
                            <a:rPr lang="en-US" sz="700" dirty="0">
                              <a:effectLst/>
                              <a:latin typeface="+mj-ea"/>
                              <a:ea typeface="+mj-ea"/>
                              <a:cs typeface="바탕" panose="02030600000101010101" pitchFamily="18" charset="-127"/>
                            </a:rPr>
                            <a:t>Observations</a:t>
                          </a:r>
                          <a:endParaRPr lang="ko-KR" sz="7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56,321</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56,321</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9491582"/>
                      </a:ext>
                    </a:extLst>
                  </a:tr>
                </a:tbl>
              </a:graphicData>
            </a:graphic>
          </p:graphicFrame>
        </mc:Choice>
        <mc:Fallback xmlns="">
          <p:graphicFrame>
            <p:nvGraphicFramePr>
              <p:cNvPr id="2" name="표 1"/>
              <p:cNvGraphicFramePr>
                <a:graphicFrameLocks noGrp="1"/>
              </p:cNvGraphicFramePr>
              <p:nvPr>
                <p:extLst>
                  <p:ext uri="{D42A27DB-BD31-4B8C-83A1-F6EECF244321}">
                    <p14:modId xmlns:p14="http://schemas.microsoft.com/office/powerpoint/2010/main" val="3762163657"/>
                  </p:ext>
                </p:extLst>
              </p:nvPr>
            </p:nvGraphicFramePr>
            <p:xfrm>
              <a:off x="467544" y="620688"/>
              <a:ext cx="7920880" cy="6165311"/>
            </p:xfrm>
            <a:graphic>
              <a:graphicData uri="http://schemas.openxmlformats.org/drawingml/2006/table">
                <a:tbl>
                  <a:tblPr firstRow="1" firstCol="1" bandRow="1"/>
                  <a:tblGrid>
                    <a:gridCol w="2975448">
                      <a:extLst>
                        <a:ext uri="{9D8B030D-6E8A-4147-A177-3AD203B41FA5}">
                          <a16:colId xmlns:a16="http://schemas.microsoft.com/office/drawing/2014/main" val="1550744844"/>
                        </a:ext>
                      </a:extLst>
                    </a:gridCol>
                    <a:gridCol w="1273024">
                      <a:extLst>
                        <a:ext uri="{9D8B030D-6E8A-4147-A177-3AD203B41FA5}">
                          <a16:colId xmlns:a16="http://schemas.microsoft.com/office/drawing/2014/main" val="182689814"/>
                        </a:ext>
                      </a:extLst>
                    </a:gridCol>
                    <a:gridCol w="1224136">
                      <a:extLst>
                        <a:ext uri="{9D8B030D-6E8A-4147-A177-3AD203B41FA5}">
                          <a16:colId xmlns:a16="http://schemas.microsoft.com/office/drawing/2014/main" val="32610498"/>
                        </a:ext>
                      </a:extLst>
                    </a:gridCol>
                    <a:gridCol w="1224136">
                      <a:extLst>
                        <a:ext uri="{9D8B030D-6E8A-4147-A177-3AD203B41FA5}">
                          <a16:colId xmlns:a16="http://schemas.microsoft.com/office/drawing/2014/main" val="1131744958"/>
                        </a:ext>
                      </a:extLst>
                    </a:gridCol>
                    <a:gridCol w="1224136">
                      <a:extLst>
                        <a:ext uri="{9D8B030D-6E8A-4147-A177-3AD203B41FA5}">
                          <a16:colId xmlns:a16="http://schemas.microsoft.com/office/drawing/2014/main" val="3308695303"/>
                        </a:ext>
                      </a:extLst>
                    </a:gridCol>
                  </a:tblGrid>
                  <a:tr h="519607">
                    <a:tc>
                      <a:txBody>
                        <a:bodyPr/>
                        <a:lstStyle/>
                        <a:p>
                          <a:pPr algn="ctr">
                            <a:lnSpc>
                              <a:spcPct val="150000"/>
                            </a:lnSpc>
                            <a:spcAft>
                              <a:spcPts val="0"/>
                            </a:spcAft>
                          </a:pPr>
                          <a:r>
                            <a:rPr lang="en-US" sz="900" i="1" dirty="0">
                              <a:effectLst/>
                              <a:latin typeface="+mj-ea"/>
                              <a:ea typeface="+mj-ea"/>
                              <a:cs typeface="바탕" panose="02030600000101010101" pitchFamily="18" charset="-127"/>
                            </a:rPr>
                            <a:t> </a:t>
                          </a:r>
                          <a:endParaRPr lang="ko-KR" sz="900" dirty="0">
                            <a:effectLst/>
                            <a:latin typeface="+mj-ea"/>
                            <a:ea typeface="+mj-ea"/>
                            <a:cs typeface="바탕" panose="02030600000101010101" pitchFamily="18" charset="-127"/>
                          </a:endParaRPr>
                        </a:p>
                      </a:txBody>
                      <a:tcPr marL="34297" marR="34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en-US" sz="900" b="1" dirty="0">
                              <a:effectLst/>
                              <a:latin typeface="+mj-ea"/>
                              <a:ea typeface="+mj-ea"/>
                              <a:cs typeface="바탕" panose="02030600000101010101" pitchFamily="18" charset="-127"/>
                            </a:rPr>
                            <a:t>Extensive and intensive margins</a:t>
                          </a:r>
                          <a:endParaRPr lang="ko-KR" sz="900" dirty="0">
                            <a:effectLst/>
                            <a:latin typeface="+mj-ea"/>
                            <a:ea typeface="+mj-ea"/>
                            <a:cs typeface="바탕" panose="02030600000101010101" pitchFamily="18" charset="-127"/>
                          </a:endParaRPr>
                        </a:p>
                        <a:p>
                          <a:pPr algn="ctr">
                            <a:lnSpc>
                              <a:spcPct val="150000"/>
                            </a:lnSpc>
                            <a:spcAft>
                              <a:spcPts val="0"/>
                            </a:spcAft>
                          </a:pPr>
                          <a:r>
                            <a:rPr lang="en-US" sz="900" b="1" dirty="0">
                              <a:effectLst/>
                              <a:latin typeface="+mj-ea"/>
                              <a:ea typeface="+mj-ea"/>
                              <a:cs typeface="바탕" panose="02030600000101010101" pitchFamily="18" charset="-127"/>
                            </a:rPr>
                            <a:t>(All sample)</a:t>
                          </a:r>
                          <a:endParaRPr lang="ko-KR" sz="9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gridSpan="2">
                      <a:txBody>
                        <a:bodyPr/>
                        <a:lstStyle/>
                        <a:p>
                          <a:pPr algn="ctr">
                            <a:lnSpc>
                              <a:spcPct val="150000"/>
                            </a:lnSpc>
                            <a:spcAft>
                              <a:spcPts val="0"/>
                            </a:spcAft>
                          </a:pPr>
                          <a:r>
                            <a:rPr lang="en-US" sz="900" b="1" dirty="0">
                              <a:effectLst/>
                              <a:latin typeface="+mj-ea"/>
                              <a:ea typeface="+mj-ea"/>
                              <a:cs typeface="바탕" panose="02030600000101010101" pitchFamily="18" charset="-127"/>
                            </a:rPr>
                            <a:t>Intensive margin</a:t>
                          </a:r>
                          <a:endParaRPr lang="ko-KR" sz="900" dirty="0">
                            <a:effectLst/>
                            <a:latin typeface="+mj-ea"/>
                            <a:ea typeface="+mj-ea"/>
                            <a:cs typeface="바탕" panose="02030600000101010101" pitchFamily="18" charset="-127"/>
                          </a:endParaRPr>
                        </a:p>
                        <a:p>
                          <a:pPr algn="ctr">
                            <a:lnSpc>
                              <a:spcPct val="150000"/>
                            </a:lnSpc>
                            <a:spcAft>
                              <a:spcPts val="0"/>
                            </a:spcAft>
                          </a:pPr>
                          <a:r>
                            <a:rPr lang="en-US" sz="900" b="1" dirty="0">
                              <a:effectLst/>
                              <a:latin typeface="+mj-ea"/>
                              <a:ea typeface="+mj-ea"/>
                              <a:cs typeface="바탕" panose="02030600000101010101" pitchFamily="18" charset="-127"/>
                            </a:rPr>
                            <a:t>(excluding entry and exit of firms)</a:t>
                          </a:r>
                          <a:endParaRPr lang="ko-KR" sz="9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2518413668"/>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134375" r="-166462" b="-1362500"/>
                          </a:stretch>
                        </a:blipFill>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0.0037***    </a:t>
                          </a:r>
                          <a:endParaRPr lang="en-US" sz="800" b="1" dirty="0" smtClean="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0.0008)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0.0017***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3922934"/>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234375" r="-166462" b="-1262500"/>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-0.0019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(0.0015)</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0.0008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(0.0006)</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2507003"/>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334375" r="-166462" b="-1162500"/>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0.0012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0.0012)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0.0004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(0.0005)</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5138613"/>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434375" r="-166462" b="-1062500"/>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 </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0.0036***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0.0016***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6902551"/>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534375" r="-166462" b="-96250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-0.0040**  </a:t>
                          </a:r>
                          <a:endParaRPr lang="en-US" sz="800" b="1" dirty="0" smtClean="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0.0019)</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-0.0004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9413761"/>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634375" r="-166462" b="-86250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0.0000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0.0016)</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 </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0.0010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(0.0007)</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5446027"/>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734375" r="-166462" b="-762500"/>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0.3152***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(0.0137)</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0.3151***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0.1754***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0.1757***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(0.0088)</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7263448"/>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834375" r="-166462" b="-66250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-0.0405***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(0.0080)</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-0.0405***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(0.0080)</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0.0052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(0.0040)</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0.0052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(0.0040)</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6343426"/>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934375" r="-166462" b="-56250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-0.1457***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(0.0076)</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-0.1458***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(0.0076)</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-0.3774***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(0.0037)</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-0.3773***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(0.0037)</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9985809"/>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1034375" r="-166462" b="-46250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0.0849***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(0.0044)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0.0849***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(0.0044)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0.0581***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0.0581***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537284"/>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1134375" r="-166462" b="-36250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0.0013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(0.0062)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0.0013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(0.0062)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0.0034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0.0036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(0.0029)</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5350732"/>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1234375" r="-166462" b="-26250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0.0059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(0.0192)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0.0063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a:t>
                          </a:r>
                          <a:r>
                            <a:rPr lang="en-US" sz="800" dirty="0">
                              <a:effectLst/>
                              <a:latin typeface="+mj-ea"/>
                              <a:ea typeface="+mj-ea"/>
                              <a:cs typeface="바탕" panose="02030600000101010101" pitchFamily="18" charset="-127"/>
                            </a:rPr>
                            <a:t>0.0192)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0.0126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0.0128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5933935"/>
                      </a:ext>
                    </a:extLst>
                  </a:tr>
                  <a:tr h="389359">
                    <a:tc>
                      <a:txBody>
                        <a:bodyPr/>
                        <a:lstStyle/>
                        <a:p>
                          <a:endParaRPr lang="ko-K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204" t="-1334375" r="-166462" b="-16250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0.0409***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(0.0094)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0.0411***  </a:t>
                          </a:r>
                          <a:endParaRPr lang="en-US" sz="800" dirty="0" smtClean="0">
                            <a:effectLst/>
                            <a:latin typeface="+mj-ea"/>
                            <a:ea typeface="+mj-ea"/>
                            <a:cs typeface="바탕" panose="02030600000101010101" pitchFamily="18" charset="-127"/>
                          </a:endParaRPr>
                        </a:p>
                        <a:p>
                          <a:pPr algn="ctr">
                            <a:lnSpc>
                              <a:spcPct val="150000"/>
                            </a:lnSpc>
                            <a:spcAft>
                              <a:spcPts val="0"/>
                            </a:spcAft>
                          </a:pPr>
                          <a:r>
                            <a:rPr lang="en-US" sz="800" dirty="0" smtClean="0">
                              <a:effectLst/>
                              <a:latin typeface="+mj-ea"/>
                              <a:ea typeface="+mj-ea"/>
                              <a:cs typeface="바탕" panose="02030600000101010101" pitchFamily="18" charset="-127"/>
                            </a:rPr>
                            <a:t> </a:t>
                          </a:r>
                          <a:r>
                            <a:rPr lang="en-US" sz="800" dirty="0">
                              <a:effectLst/>
                              <a:latin typeface="+mj-ea"/>
                              <a:ea typeface="+mj-ea"/>
                              <a:cs typeface="바탕" panose="02030600000101010101" pitchFamily="18" charset="-127"/>
                            </a:rPr>
                            <a:t>(0.0094)</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0.0232***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0.0233***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(0.0042)</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8289583"/>
                      </a:ext>
                    </a:extLst>
                  </a:tr>
                  <a:tr h="194679">
                    <a:tc>
                      <a:txBody>
                        <a:bodyPr/>
                        <a:lstStyle/>
                        <a:p>
                          <a:pPr algn="ctr">
                            <a:lnSpc>
                              <a:spcPct val="150000"/>
                            </a:lnSpc>
                            <a:spcAft>
                              <a:spcPts val="0"/>
                            </a:spcAft>
                          </a:pPr>
                          <a:r>
                            <a:rPr lang="en-US" sz="700">
                              <a:solidFill>
                                <a:srgbClr val="000000"/>
                              </a:solidFill>
                              <a:effectLst/>
                              <a:latin typeface="+mj-ea"/>
                              <a:ea typeface="+mj-ea"/>
                              <a:cs typeface="바탕" panose="02030600000101010101" pitchFamily="18" charset="-127"/>
                            </a:rPr>
                            <a:t>Industry, year, region dummy</a:t>
                          </a:r>
                          <a:endParaRPr lang="ko-KR" sz="7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7582111"/>
                      </a:ext>
                    </a:extLst>
                  </a:tr>
                  <a:tr h="194679">
                    <a:tc>
                      <a:txBody>
                        <a:bodyPr/>
                        <a:lstStyle/>
                        <a:p>
                          <a:pPr algn="ctr">
                            <a:lnSpc>
                              <a:spcPct val="150000"/>
                            </a:lnSpc>
                            <a:spcAft>
                              <a:spcPts val="0"/>
                            </a:spcAft>
                          </a:pPr>
                          <a:r>
                            <a:rPr lang="en-US" sz="700">
                              <a:effectLst/>
                              <a:latin typeface="+mj-ea"/>
                              <a:ea typeface="+mj-ea"/>
                              <a:cs typeface="바탕" panose="02030600000101010101" pitchFamily="18" charset="-127"/>
                            </a:rPr>
                            <a:t>Number of groups</a:t>
                          </a:r>
                          <a:endParaRPr lang="ko-KR" sz="7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7,809</a:t>
                          </a:r>
                          <a:endParaRPr lang="ko-KR" sz="800" dirty="0">
                            <a:effectLst/>
                            <a:latin typeface="+mj-ea"/>
                            <a:ea typeface="+mj-ea"/>
                            <a:cs typeface="바탕" panose="02030600000101010101" pitchFamily="18" charset="-127"/>
                          </a:endParaRPr>
                        </a:p>
                      </a:txBody>
                      <a:tcPr marL="34297" marR="34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7,809</a:t>
                          </a:r>
                          <a:endParaRPr lang="ko-KR" sz="800" dirty="0">
                            <a:effectLst/>
                            <a:latin typeface="+mj-ea"/>
                            <a:ea typeface="+mj-ea"/>
                            <a:cs typeface="바탕" panose="02030600000101010101" pitchFamily="18" charset="-127"/>
                          </a:endParaRPr>
                        </a:p>
                      </a:txBody>
                      <a:tcPr marL="34297" marR="34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443137"/>
                      </a:ext>
                    </a:extLst>
                  </a:tr>
                  <a:tr h="194679">
                    <a:tc>
                      <a:txBody>
                        <a:bodyPr/>
                        <a:lstStyle/>
                        <a:p>
                          <a:pPr algn="ctr">
                            <a:lnSpc>
                              <a:spcPct val="150000"/>
                            </a:lnSpc>
                            <a:spcAft>
                              <a:spcPts val="0"/>
                            </a:spcAft>
                          </a:pPr>
                          <a:r>
                            <a:rPr lang="en-US" sz="700" dirty="0">
                              <a:effectLst/>
                              <a:latin typeface="+mj-ea"/>
                              <a:ea typeface="+mj-ea"/>
                              <a:cs typeface="바탕" panose="02030600000101010101" pitchFamily="18" charset="-127"/>
                            </a:rPr>
                            <a:t>Observations</a:t>
                          </a:r>
                          <a:endParaRPr lang="ko-KR" sz="7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56,321</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56,321</a:t>
                          </a:r>
                          <a:endParaRPr lang="ko-KR" sz="800" dirty="0">
                            <a:effectLst/>
                            <a:latin typeface="+mj-ea"/>
                            <a:ea typeface="+mj-ea"/>
                            <a:cs typeface="바탕" panose="02030600000101010101" pitchFamily="18" charset="-127"/>
                          </a:endParaRPr>
                        </a:p>
                      </a:txBody>
                      <a:tcPr marL="34297" marR="34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9491582"/>
                      </a:ext>
                    </a:extLst>
                  </a:tr>
                </a:tbl>
              </a:graphicData>
            </a:graphic>
          </p:graphicFrame>
        </mc:Fallback>
      </mc:AlternateContent>
      <p:sp>
        <p:nvSpPr>
          <p:cNvPr id="3" name="Rectangle 1"/>
          <p:cNvSpPr>
            <a:spLocks noChangeArrowheads="1"/>
          </p:cNvSpPr>
          <p:nvPr/>
        </p:nvSpPr>
        <p:spPr bwMode="auto">
          <a:xfrm>
            <a:off x="395536" y="160566"/>
            <a:ext cx="82089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ko-KR" b="1" dirty="0">
                <a:latin typeface="Arial" panose="020B0604020202020204" pitchFamily="34" charset="0"/>
                <a:ea typeface="Times New Roman" panose="02020603050405020304" pitchFamily="18" charset="0"/>
                <a:cs typeface="바탕" panose="02030600000101010101" pitchFamily="18" charset="-127"/>
              </a:rPr>
              <a:t>Result of Fixed Effect model </a:t>
            </a:r>
            <a:r>
              <a:rPr kumimoji="0" lang="en-US" altLang="ko-KR"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바탕" panose="02030600000101010101" pitchFamily="18" charset="-127"/>
              </a:rPr>
              <a:t>using the</a:t>
            </a:r>
            <a:r>
              <a:rPr kumimoji="0" lang="en-US" altLang="ko-KR" b="1" i="0" u="none" strike="noStrike" cap="none" normalizeH="0" dirty="0">
                <a:ln>
                  <a:noFill/>
                </a:ln>
                <a:solidFill>
                  <a:schemeClr val="tx1"/>
                </a:solidFill>
                <a:effectLst/>
                <a:latin typeface="Arial" panose="020B0604020202020204" pitchFamily="34" charset="0"/>
                <a:ea typeface="Times New Roman" panose="02020603050405020304" pitchFamily="18" charset="0"/>
                <a:cs typeface="바탕" panose="02030600000101010101" pitchFamily="18" charset="-127"/>
              </a:rPr>
              <a:t> continuous sourcing values </a:t>
            </a:r>
            <a:endParaRPr kumimoji="0" lang="en-US" altLang="ko-KR" sz="7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25037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표 3"/>
              <p:cNvGraphicFramePr>
                <a:graphicFrameLocks noGrp="1"/>
              </p:cNvGraphicFramePr>
              <p:nvPr>
                <p:extLst>
                  <p:ext uri="{D42A27DB-BD31-4B8C-83A1-F6EECF244321}">
                    <p14:modId xmlns:p14="http://schemas.microsoft.com/office/powerpoint/2010/main" val="2904257905"/>
                  </p:ext>
                </p:extLst>
              </p:nvPr>
            </p:nvGraphicFramePr>
            <p:xfrm>
              <a:off x="323528" y="512312"/>
              <a:ext cx="8352928" cy="5738820"/>
            </p:xfrm>
            <a:graphic>
              <a:graphicData uri="http://schemas.openxmlformats.org/drawingml/2006/table">
                <a:tbl>
                  <a:tblPr firstRow="1" firstCol="1" bandRow="1"/>
                  <a:tblGrid>
                    <a:gridCol w="3794922">
                      <a:extLst>
                        <a:ext uri="{9D8B030D-6E8A-4147-A177-3AD203B41FA5}">
                          <a16:colId xmlns:a16="http://schemas.microsoft.com/office/drawing/2014/main" val="2853778773"/>
                        </a:ext>
                      </a:extLst>
                    </a:gridCol>
                    <a:gridCol w="1930546">
                      <a:extLst>
                        <a:ext uri="{9D8B030D-6E8A-4147-A177-3AD203B41FA5}">
                          <a16:colId xmlns:a16="http://schemas.microsoft.com/office/drawing/2014/main" val="3674477560"/>
                        </a:ext>
                      </a:extLst>
                    </a:gridCol>
                    <a:gridCol w="2627460">
                      <a:extLst>
                        <a:ext uri="{9D8B030D-6E8A-4147-A177-3AD203B41FA5}">
                          <a16:colId xmlns:a16="http://schemas.microsoft.com/office/drawing/2014/main" val="2291368667"/>
                        </a:ext>
                      </a:extLst>
                    </a:gridCol>
                  </a:tblGrid>
                  <a:tr h="385063">
                    <a:tc>
                      <a:txBody>
                        <a:bodyPr/>
                        <a:lstStyle/>
                        <a:p>
                          <a:pPr algn="ctr">
                            <a:lnSpc>
                              <a:spcPct val="150000"/>
                            </a:lnSpc>
                            <a:spcAft>
                              <a:spcPts val="0"/>
                            </a:spcAft>
                          </a:pPr>
                          <a:r>
                            <a:rPr lang="en-US" sz="1000" i="1" dirty="0">
                              <a:effectLst/>
                              <a:latin typeface="Times New Roman" panose="02020603050405020304" pitchFamily="18" charset="0"/>
                              <a:ea typeface="Times New Roman" panose="02020603050405020304" pitchFamily="18" charset="0"/>
                              <a:cs typeface="바탕" panose="02030600000101010101" pitchFamily="18" charset="-127"/>
                            </a:rPr>
                            <a:t>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b="1" dirty="0">
                              <a:effectLst/>
                              <a:latin typeface="Times New Roman" panose="02020603050405020304" pitchFamily="18" charset="0"/>
                              <a:ea typeface="Times New Roman" panose="02020603050405020304" pitchFamily="18" charset="0"/>
                              <a:cs typeface="바탕" panose="02030600000101010101" pitchFamily="18" charset="-127"/>
                            </a:rPr>
                            <a:t>Extensive and intensive margins </a:t>
                          </a:r>
                        </a:p>
                        <a:p>
                          <a:pPr algn="ctr">
                            <a:lnSpc>
                              <a:spcPct val="150000"/>
                            </a:lnSpc>
                            <a:spcAft>
                              <a:spcPts val="0"/>
                            </a:spcAft>
                          </a:pPr>
                          <a:r>
                            <a:rPr lang="en-US" sz="1000" b="1" dirty="0">
                              <a:effectLst/>
                              <a:latin typeface="Times New Roman" panose="02020603050405020304" pitchFamily="18" charset="0"/>
                              <a:ea typeface="Times New Roman" panose="02020603050405020304" pitchFamily="18" charset="0"/>
                              <a:cs typeface="바탕" panose="02030600000101010101" pitchFamily="18" charset="-127"/>
                            </a:rPr>
                            <a:t>(All sample)</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b="1">
                              <a:effectLst/>
                              <a:latin typeface="Times New Roman" panose="02020603050405020304" pitchFamily="18" charset="0"/>
                              <a:ea typeface="Times New Roman" panose="02020603050405020304" pitchFamily="18" charset="0"/>
                              <a:cs typeface="바탕" panose="02030600000101010101" pitchFamily="18" charset="-127"/>
                            </a:rPr>
                            <a:t>Intensive margin</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b="1">
                              <a:effectLst/>
                              <a:latin typeface="Times New Roman" panose="02020603050405020304" pitchFamily="18" charset="0"/>
                              <a:ea typeface="Times New Roman" panose="02020603050405020304" pitchFamily="18" charset="0"/>
                              <a:cs typeface="바탕" panose="02030600000101010101" pitchFamily="18" charset="-127"/>
                            </a:rPr>
                            <a:t>(excluding entry and exit of firms)</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59119"/>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𝑖𝑛𝑡𝑟𝑎</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𝑓𝑖𝑟𝑚</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𝑑𝑜𝑚𝑒𝑠𝑡𝑖𝑐</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𝑠𝑜𝑢𝑟𝑐𝑖𝑛𝑔</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0.0020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(0.0039)</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0.0400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(0.0314)</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3093329"/>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𝑎𝑟</m:t>
                                    </m:r>
                                    <m:sSup>
                                      <m:sSup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𝑚</m:t>
                                        </m:r>
                                      </m:e>
                                      <m:sup>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𝑠</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𝑙𝑒𝑛𝑔𝑡h</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𝑑𝑜𝑚𝑒𝑠𝑡𝑖𝑐</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𝑠𝑜𝑢𝑟𝑐𝑖𝑛𝑔</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0.0005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(0.0029)</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0.0020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(0.0534)</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8134694"/>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𝑖𝑛𝑡𝑟𝑎</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𝑓𝑖𝑟𝑚</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𝑜𝑓𝑓𝑠𝑜𝑢𝑟𝑐𝑖𝑛𝑔</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solidFill>
                                <a:srgbClr val="FF0000"/>
                              </a:solidFill>
                              <a:effectLst/>
                              <a:latin typeface="Times New Roman" panose="02020603050405020304" pitchFamily="18" charset="0"/>
                              <a:ea typeface="Times New Roman" panose="02020603050405020304" pitchFamily="18" charset="0"/>
                              <a:cs typeface="바탕" panose="02030600000101010101" pitchFamily="18" charset="-127"/>
                            </a:rPr>
                            <a:t>-0.1476*  </a:t>
                          </a:r>
                          <a:endParaRPr lang="ko-KR" sz="1000" dirty="0">
                            <a:solidFill>
                              <a:srgbClr val="FF0000"/>
                            </a:solidFill>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solidFill>
                                <a:srgbClr val="FF0000"/>
                              </a:solidFill>
                              <a:effectLst/>
                              <a:latin typeface="Times New Roman" panose="02020603050405020304" pitchFamily="18" charset="0"/>
                              <a:ea typeface="Times New Roman" panose="02020603050405020304" pitchFamily="18" charset="0"/>
                              <a:cs typeface="바탕" panose="02030600000101010101" pitchFamily="18" charset="-127"/>
                            </a:rPr>
                            <a:t>(0.0763)</a:t>
                          </a:r>
                          <a:endParaRPr lang="ko-KR" sz="1000" dirty="0">
                            <a:solidFill>
                              <a:srgbClr val="FF0000"/>
                            </a:solidFill>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-0.0014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(0.0017)</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3692257"/>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𝑎𝑟</m:t>
                                    </m:r>
                                    <m:sSup>
                                      <m:sSup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𝑚</m:t>
                                        </m:r>
                                      </m:e>
                                      <m:sup>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𝑠</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𝑙𝑒𝑛𝑔𝑡h</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𝑜𝑓𝑓𝑠𝑜𝑢𝑟𝑐𝑖𝑛𝑔</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0.1756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(0.1482)</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0.0015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(0.0011)</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1986387"/>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𝑐𝑎𝑠h𝑓𝑙𝑜𝑤</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𝑟𝑎𝑡𝑖𝑜</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0.3038***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(0.0182)</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0.1723***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(0.0125)</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5206808"/>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𝑎𝑔𝑒</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-0.0363***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(0.0094)</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0.0049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(0.0041)</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539905"/>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𝑒𝑚𝑝𝑙𝑜𝑦𝑒𝑒</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-0.1593***</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(0.0173)</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-0.3786***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(0.0057)</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5305875"/>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𝑙𝑛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𝑡𝑎𝑛𝑔𝑖𝑏𝑙𝑒𝑎𝑠𝑠𝑒𝑡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𝑒𝑚𝑝𝑙𝑜𝑦𝑒𝑒</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0.0831***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(0.0051)</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0.0589***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(0.0026)</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8692161"/>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00" i="1">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𝑒𝑥𝑝𝑜𝑟𝑡𝑒𝑟</m:t>
                                    </m:r>
                                  </m:e>
                                  <m:sub>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𝑖𝑗𝑡</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-0.0065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(0.0156)</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-0.0005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(0.0057)</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5948331"/>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𝑓𝑜𝑟𝑒𝑖𝑔𝑛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𝑓𝑖𝑟𝑚</m:t>
                                </m:r>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0.0092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(0.0254)</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0.0041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(0.0103)</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3696384"/>
                      </a:ext>
                    </a:extLst>
                  </a:tr>
                  <a:tr h="385063">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𝐾𝑜𝑟𝑒𝑎𝑛</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000" i="1">
                                    <a:effectLst/>
                                    <a:latin typeface="Cambria Math" panose="02040503050406030204" pitchFamily="18" charset="0"/>
                                    <a:ea typeface="Times New Roman" panose="02020603050405020304" pitchFamily="18" charset="0"/>
                                    <a:cs typeface="Times New Roman" panose="02020603050405020304" pitchFamily="18" charset="0"/>
                                  </a:rPr>
                                  <m:t>𝑀𝑁𝐸𝑠</m:t>
                                </m:r>
                              </m:oMath>
                            </m:oMathPara>
                          </a14:m>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0.0355***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(0.0126)</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0.0173***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(0.0059)</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3043707"/>
                      </a:ext>
                    </a:extLst>
                  </a:tr>
                  <a:tr h="179557">
                    <a:tc>
                      <a:txBody>
                        <a:bodyPr/>
                        <a:lstStyle/>
                        <a:p>
                          <a:pPr algn="ctr">
                            <a:lnSpc>
                              <a:spcPct val="150000"/>
                            </a:lnSpc>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바탕" panose="02030600000101010101" pitchFamily="18" charset="-127"/>
                            </a:rPr>
                            <a:t>Industry, year, region dummy</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i="1">
                              <a:effectLst/>
                              <a:latin typeface="Times New Roman" panose="02020603050405020304" pitchFamily="18" charset="0"/>
                              <a:ea typeface="Times New Roman" panose="02020603050405020304" pitchFamily="18" charset="0"/>
                              <a:cs typeface="바탕" panose="02030600000101010101" pitchFamily="18" charset="-127"/>
                            </a:rPr>
                            <a:t>Yes</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i="1" dirty="0">
                              <a:effectLst/>
                              <a:latin typeface="Times New Roman" panose="02020603050405020304" pitchFamily="18" charset="0"/>
                              <a:ea typeface="Times New Roman" panose="02020603050405020304" pitchFamily="18" charset="0"/>
                              <a:cs typeface="바탕" panose="02030600000101010101" pitchFamily="18" charset="-127"/>
                            </a:rPr>
                            <a:t>Yes</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4893264"/>
                      </a:ext>
                    </a:extLst>
                  </a:tr>
                  <a:tr h="179557">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Number of groups</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i="1">
                              <a:effectLst/>
                              <a:latin typeface="Times New Roman" panose="02020603050405020304" pitchFamily="18" charset="0"/>
                              <a:ea typeface="Times New Roman" panose="02020603050405020304" pitchFamily="18" charset="0"/>
                              <a:cs typeface="바탕" panose="02030600000101010101" pitchFamily="18" charset="-127"/>
                            </a:rPr>
                            <a:t>9,870</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i="1" dirty="0">
                              <a:effectLst/>
                              <a:latin typeface="Times New Roman" panose="02020603050405020304" pitchFamily="18" charset="0"/>
                              <a:ea typeface="Times New Roman" panose="02020603050405020304" pitchFamily="18" charset="0"/>
                              <a:cs typeface="바탕" panose="02030600000101010101" pitchFamily="18" charset="-127"/>
                            </a:rPr>
                            <a:t>7,809</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9640183"/>
                      </a:ext>
                    </a:extLst>
                  </a:tr>
                  <a:tr h="179557">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Observations</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70,716</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56,321</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5988041"/>
                      </a:ext>
                    </a:extLst>
                  </a:tr>
                </a:tbl>
              </a:graphicData>
            </a:graphic>
          </p:graphicFrame>
        </mc:Choice>
        <mc:Fallback xmlns="">
          <p:graphicFrame>
            <p:nvGraphicFramePr>
              <p:cNvPr id="4" name="표 3"/>
              <p:cNvGraphicFramePr>
                <a:graphicFrameLocks noGrp="1"/>
              </p:cNvGraphicFramePr>
              <p:nvPr>
                <p:extLst>
                  <p:ext uri="{D42A27DB-BD31-4B8C-83A1-F6EECF244321}">
                    <p14:modId xmlns:p14="http://schemas.microsoft.com/office/powerpoint/2010/main" val="2904257905"/>
                  </p:ext>
                </p:extLst>
              </p:nvPr>
            </p:nvGraphicFramePr>
            <p:xfrm>
              <a:off x="323528" y="512312"/>
              <a:ext cx="8352928" cy="5738820"/>
            </p:xfrm>
            <a:graphic>
              <a:graphicData uri="http://schemas.openxmlformats.org/drawingml/2006/table">
                <a:tbl>
                  <a:tblPr firstRow="1" firstCol="1" bandRow="1"/>
                  <a:tblGrid>
                    <a:gridCol w="3794922">
                      <a:extLst>
                        <a:ext uri="{9D8B030D-6E8A-4147-A177-3AD203B41FA5}">
                          <a16:colId xmlns:a16="http://schemas.microsoft.com/office/drawing/2014/main" val="2853778773"/>
                        </a:ext>
                      </a:extLst>
                    </a:gridCol>
                    <a:gridCol w="1930546">
                      <a:extLst>
                        <a:ext uri="{9D8B030D-6E8A-4147-A177-3AD203B41FA5}">
                          <a16:colId xmlns:a16="http://schemas.microsoft.com/office/drawing/2014/main" val="3674477560"/>
                        </a:ext>
                      </a:extLst>
                    </a:gridCol>
                    <a:gridCol w="2627460">
                      <a:extLst>
                        <a:ext uri="{9D8B030D-6E8A-4147-A177-3AD203B41FA5}">
                          <a16:colId xmlns:a16="http://schemas.microsoft.com/office/drawing/2014/main" val="2291368667"/>
                        </a:ext>
                      </a:extLst>
                    </a:gridCol>
                  </a:tblGrid>
                  <a:tr h="428308">
                    <a:tc>
                      <a:txBody>
                        <a:bodyPr/>
                        <a:lstStyle/>
                        <a:p>
                          <a:pPr algn="ctr">
                            <a:lnSpc>
                              <a:spcPct val="150000"/>
                            </a:lnSpc>
                            <a:spcAft>
                              <a:spcPts val="0"/>
                            </a:spcAft>
                          </a:pPr>
                          <a:r>
                            <a:rPr lang="en-US" sz="1000" i="1" dirty="0">
                              <a:effectLst/>
                              <a:latin typeface="Times New Roman" panose="02020603050405020304" pitchFamily="18" charset="0"/>
                              <a:ea typeface="Times New Roman" panose="02020603050405020304" pitchFamily="18" charset="0"/>
                              <a:cs typeface="바탕" panose="02030600000101010101" pitchFamily="18" charset="-127"/>
                            </a:rPr>
                            <a:t>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b="1" dirty="0">
                              <a:effectLst/>
                              <a:latin typeface="Times New Roman" panose="02020603050405020304" pitchFamily="18" charset="0"/>
                              <a:ea typeface="Times New Roman" panose="02020603050405020304" pitchFamily="18" charset="0"/>
                              <a:cs typeface="바탕" panose="02030600000101010101" pitchFamily="18" charset="-127"/>
                            </a:rPr>
                            <a:t>Extensive and intensive margins </a:t>
                          </a:r>
                          <a:endParaRPr lang="en-US" sz="1000" b="1" dirty="0" smtClean="0">
                            <a:effectLst/>
                            <a:latin typeface="Times New Roman" panose="02020603050405020304" pitchFamily="18" charset="0"/>
                            <a:ea typeface="Times New Roman" panose="02020603050405020304" pitchFamily="18" charset="0"/>
                            <a:cs typeface="바탕" panose="02030600000101010101" pitchFamily="18" charset="-127"/>
                          </a:endParaRPr>
                        </a:p>
                        <a:p>
                          <a:pPr algn="ctr">
                            <a:lnSpc>
                              <a:spcPct val="150000"/>
                            </a:lnSpc>
                            <a:spcAft>
                              <a:spcPts val="0"/>
                            </a:spcAft>
                          </a:pPr>
                          <a:r>
                            <a:rPr lang="en-US" sz="1000" b="1" dirty="0" smtClean="0">
                              <a:effectLst/>
                              <a:latin typeface="Times New Roman" panose="02020603050405020304" pitchFamily="18" charset="0"/>
                              <a:ea typeface="Times New Roman" panose="02020603050405020304" pitchFamily="18" charset="0"/>
                              <a:cs typeface="바탕" panose="02030600000101010101" pitchFamily="18" charset="-127"/>
                            </a:rPr>
                            <a:t>(</a:t>
                          </a:r>
                          <a:r>
                            <a:rPr lang="en-US" sz="1000" b="1" dirty="0">
                              <a:effectLst/>
                              <a:latin typeface="Times New Roman" panose="02020603050405020304" pitchFamily="18" charset="0"/>
                              <a:ea typeface="Times New Roman" panose="02020603050405020304" pitchFamily="18" charset="0"/>
                              <a:cs typeface="바탕" panose="02030600000101010101" pitchFamily="18" charset="-127"/>
                            </a:rPr>
                            <a:t>All sample)</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b="1">
                              <a:effectLst/>
                              <a:latin typeface="Times New Roman" panose="02020603050405020304" pitchFamily="18" charset="0"/>
                              <a:ea typeface="Times New Roman" panose="02020603050405020304" pitchFamily="18" charset="0"/>
                              <a:cs typeface="바탕" panose="02030600000101010101" pitchFamily="18" charset="-127"/>
                            </a:rPr>
                            <a:t>Intensive margin</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b="1">
                              <a:effectLst/>
                              <a:latin typeface="Times New Roman" panose="02020603050405020304" pitchFamily="18" charset="0"/>
                              <a:ea typeface="Times New Roman" panose="02020603050405020304" pitchFamily="18" charset="0"/>
                              <a:cs typeface="바탕" panose="02030600000101010101" pitchFamily="18" charset="-127"/>
                            </a:rPr>
                            <a:t>(excluding entry and exit of firms)</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59119"/>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101408" r="-120385" b="-1146479"/>
                          </a:stretch>
                        </a:blipFill>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0.0020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(0.0039)</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0.0400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(0.0314)</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3093329"/>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204286" r="-120385" b="-1062857"/>
                          </a:stretch>
                        </a:blipFill>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0.0005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(0.0029)</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0.0020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(0.0534)</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8134694"/>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304286" r="-120385" b="-962857"/>
                          </a:stretch>
                        </a:blipFill>
                      </a:tcPr>
                    </a:tc>
                    <a:tc>
                      <a:txBody>
                        <a:bodyPr/>
                        <a:lstStyle/>
                        <a:p>
                          <a:pPr algn="ctr">
                            <a:lnSpc>
                              <a:spcPct val="150000"/>
                            </a:lnSpc>
                            <a:spcAft>
                              <a:spcPts val="0"/>
                            </a:spcAft>
                          </a:pPr>
                          <a:r>
                            <a:rPr lang="en-US" sz="1000" dirty="0">
                              <a:solidFill>
                                <a:srgbClr val="FF0000"/>
                              </a:solidFill>
                              <a:effectLst/>
                              <a:latin typeface="Times New Roman" panose="02020603050405020304" pitchFamily="18" charset="0"/>
                              <a:ea typeface="Times New Roman" panose="02020603050405020304" pitchFamily="18" charset="0"/>
                              <a:cs typeface="바탕" panose="02030600000101010101" pitchFamily="18" charset="-127"/>
                            </a:rPr>
                            <a:t>-0.1476*  </a:t>
                          </a:r>
                          <a:endParaRPr lang="ko-KR" sz="1000" dirty="0">
                            <a:solidFill>
                              <a:srgbClr val="FF0000"/>
                            </a:solidFill>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solidFill>
                                <a:srgbClr val="FF0000"/>
                              </a:solidFill>
                              <a:effectLst/>
                              <a:latin typeface="Times New Roman" panose="02020603050405020304" pitchFamily="18" charset="0"/>
                              <a:ea typeface="Times New Roman" panose="02020603050405020304" pitchFamily="18" charset="0"/>
                              <a:cs typeface="바탕" panose="02030600000101010101" pitchFamily="18" charset="-127"/>
                            </a:rPr>
                            <a:t>(0.0763)</a:t>
                          </a:r>
                          <a:endParaRPr lang="ko-KR" sz="1000" dirty="0">
                            <a:solidFill>
                              <a:srgbClr val="FF0000"/>
                            </a:solidFill>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-0.0014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(0.0017)</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3692257"/>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398592" r="-120385" b="-849296"/>
                          </a:stretch>
                        </a:blipFill>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0.1756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(0.1482)</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0.0015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(0.0011)</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1986387"/>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505714" r="-120385" b="-761429"/>
                          </a:stretch>
                        </a:blipFill>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0.3038***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(0.0182)</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0.1723***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(0.0125)</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5206808"/>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605714" r="-120385" b="-661429"/>
                          </a:stretch>
                        </a:blipFill>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-0.0363***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(0.0094)</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0.0049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(0.0041)</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539905"/>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705714" r="-120385" b="-561429"/>
                          </a:stretch>
                        </a:blipFill>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-0.1593***</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(0.0173)</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-0.3786***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(0.0057)</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5305875"/>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794366" r="-120385" b="-453521"/>
                          </a:stretch>
                        </a:blipFill>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0.0831***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(0.0051)</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0.0589***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(0.0026)</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8692161"/>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907143" r="-120385" b="-360000"/>
                          </a:stretch>
                        </a:blipFill>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-0.0065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(0.0156)</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-0.0005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(0.0057)</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5948331"/>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1007143" r="-120385" b="-260000"/>
                          </a:stretch>
                        </a:blipFill>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0.0092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(0.0254)</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0.0041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(0.0103)</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3696384"/>
                      </a:ext>
                    </a:extLst>
                  </a:tr>
                  <a:tr h="428308">
                    <a:tc>
                      <a:txBody>
                        <a:bodyPr/>
                        <a:lstStyle/>
                        <a:p>
                          <a:endParaRPr lang="ko-K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61" t="-1091549" r="-120385" b="-156338"/>
                          </a:stretch>
                        </a:blipFill>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0.0355***   </a:t>
                          </a:r>
                          <a:endParaRPr lang="ko-KR" sz="100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(0.0126)</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0.0173***   </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(0.0059)</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3043707"/>
                      </a:ext>
                    </a:extLst>
                  </a:tr>
                  <a:tr h="199708">
                    <a:tc>
                      <a:txBody>
                        <a:bodyPr/>
                        <a:lstStyle/>
                        <a:p>
                          <a:pPr algn="ctr">
                            <a:lnSpc>
                              <a:spcPct val="150000"/>
                            </a:lnSpc>
                            <a:spcAft>
                              <a:spcPts val="0"/>
                            </a:spcAft>
                          </a:pPr>
                          <a:r>
                            <a:rPr lang="en-US" sz="1000">
                              <a:solidFill>
                                <a:srgbClr val="000000"/>
                              </a:solidFill>
                              <a:effectLst/>
                              <a:latin typeface="Times New Roman" panose="02020603050405020304" pitchFamily="18" charset="0"/>
                              <a:ea typeface="Times New Roman" panose="02020603050405020304" pitchFamily="18" charset="0"/>
                              <a:cs typeface="바탕" panose="02030600000101010101" pitchFamily="18" charset="-127"/>
                            </a:rPr>
                            <a:t>Industry, year, region dummy</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i="1">
                              <a:effectLst/>
                              <a:latin typeface="Times New Roman" panose="02020603050405020304" pitchFamily="18" charset="0"/>
                              <a:ea typeface="Times New Roman" panose="02020603050405020304" pitchFamily="18" charset="0"/>
                              <a:cs typeface="바탕" panose="02030600000101010101" pitchFamily="18" charset="-127"/>
                            </a:rPr>
                            <a:t>Yes</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i="1" dirty="0">
                              <a:effectLst/>
                              <a:latin typeface="Times New Roman" panose="02020603050405020304" pitchFamily="18" charset="0"/>
                              <a:ea typeface="Times New Roman" panose="02020603050405020304" pitchFamily="18" charset="0"/>
                              <a:cs typeface="바탕" panose="02030600000101010101" pitchFamily="18" charset="-127"/>
                            </a:rPr>
                            <a:t>Yes</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4893264"/>
                      </a:ext>
                    </a:extLst>
                  </a:tr>
                  <a:tr h="199708">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Number of groups</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i="1">
                              <a:effectLst/>
                              <a:latin typeface="Times New Roman" panose="02020603050405020304" pitchFamily="18" charset="0"/>
                              <a:ea typeface="Times New Roman" panose="02020603050405020304" pitchFamily="18" charset="0"/>
                              <a:cs typeface="바탕" panose="02030600000101010101" pitchFamily="18" charset="-127"/>
                            </a:rPr>
                            <a:t>9,870</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i="1" dirty="0">
                              <a:effectLst/>
                              <a:latin typeface="Times New Roman" panose="02020603050405020304" pitchFamily="18" charset="0"/>
                              <a:ea typeface="Times New Roman" panose="02020603050405020304" pitchFamily="18" charset="0"/>
                              <a:cs typeface="바탕" panose="02030600000101010101" pitchFamily="18" charset="-127"/>
                            </a:rPr>
                            <a:t>7,809</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9640183"/>
                      </a:ext>
                    </a:extLst>
                  </a:tr>
                  <a:tr h="199708">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Observations</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a:effectLst/>
                              <a:latin typeface="Times New Roman" panose="02020603050405020304" pitchFamily="18" charset="0"/>
                              <a:ea typeface="Times New Roman" panose="02020603050405020304" pitchFamily="18" charset="0"/>
                              <a:cs typeface="바탕" panose="02030600000101010101" pitchFamily="18" charset="-127"/>
                            </a:rPr>
                            <a:t>70,716</a:t>
                          </a:r>
                          <a:endParaRPr lang="ko-KR" sz="100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000" dirty="0">
                              <a:effectLst/>
                              <a:latin typeface="Times New Roman" panose="02020603050405020304" pitchFamily="18" charset="0"/>
                              <a:ea typeface="Times New Roman" panose="02020603050405020304" pitchFamily="18" charset="0"/>
                              <a:cs typeface="바탕" panose="02030600000101010101" pitchFamily="18" charset="-127"/>
                            </a:rPr>
                            <a:t>56,321</a:t>
                          </a:r>
                          <a:endParaRPr lang="ko-KR" sz="1000" dirty="0">
                            <a:effectLst/>
                            <a:latin typeface="바탕" panose="02030600000101010101" pitchFamily="18" charset="-127"/>
                            <a:ea typeface="바탕" panose="02030600000101010101" pitchFamily="18" charset="-127"/>
                            <a:cs typeface="바탕" panose="02030600000101010101" pitchFamily="18" charset="-127"/>
                          </a:endParaRPr>
                        </a:p>
                      </a:txBody>
                      <a:tcPr marL="42383" marR="423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5988041"/>
                      </a:ext>
                    </a:extLst>
                  </a:tr>
                </a:tbl>
              </a:graphicData>
            </a:graphic>
          </p:graphicFrame>
        </mc:Fallback>
      </mc:AlternateContent>
      <p:sp>
        <p:nvSpPr>
          <p:cNvPr id="5" name="Rectangle 2"/>
          <p:cNvSpPr>
            <a:spLocks noChangeArrowheads="1"/>
          </p:cNvSpPr>
          <p:nvPr/>
        </p:nvSpPr>
        <p:spPr bwMode="auto">
          <a:xfrm>
            <a:off x="323528" y="175955"/>
            <a:ext cx="350448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바탕" panose="02030600000101010101" pitchFamily="18" charset="-127"/>
              </a:rPr>
              <a:t>Fixed effects IV regression (2SLS)</a:t>
            </a:r>
            <a:endParaRPr kumimoji="0" lang="en-US" altLang="ko-KR" sz="24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774908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표 3"/>
              <p:cNvGraphicFramePr>
                <a:graphicFrameLocks noGrp="1"/>
              </p:cNvGraphicFramePr>
              <p:nvPr>
                <p:extLst>
                  <p:ext uri="{D42A27DB-BD31-4B8C-83A1-F6EECF244321}">
                    <p14:modId xmlns:p14="http://schemas.microsoft.com/office/powerpoint/2010/main" val="517355077"/>
                  </p:ext>
                </p:extLst>
              </p:nvPr>
            </p:nvGraphicFramePr>
            <p:xfrm>
              <a:off x="179512" y="476672"/>
              <a:ext cx="8352928" cy="6234304"/>
            </p:xfrm>
            <a:graphic>
              <a:graphicData uri="http://schemas.openxmlformats.org/drawingml/2006/table">
                <a:tbl>
                  <a:tblPr firstRow="1" firstCol="1" bandRow="1"/>
                  <a:tblGrid>
                    <a:gridCol w="4104456">
                      <a:extLst>
                        <a:ext uri="{9D8B030D-6E8A-4147-A177-3AD203B41FA5}">
                          <a16:colId xmlns:a16="http://schemas.microsoft.com/office/drawing/2014/main" val="3517946229"/>
                        </a:ext>
                      </a:extLst>
                    </a:gridCol>
                    <a:gridCol w="2468115">
                      <a:extLst>
                        <a:ext uri="{9D8B030D-6E8A-4147-A177-3AD203B41FA5}">
                          <a16:colId xmlns:a16="http://schemas.microsoft.com/office/drawing/2014/main" val="4169812566"/>
                        </a:ext>
                      </a:extLst>
                    </a:gridCol>
                    <a:gridCol w="1780357">
                      <a:extLst>
                        <a:ext uri="{9D8B030D-6E8A-4147-A177-3AD203B41FA5}">
                          <a16:colId xmlns:a16="http://schemas.microsoft.com/office/drawing/2014/main" val="839668386"/>
                        </a:ext>
                      </a:extLst>
                    </a:gridCol>
                  </a:tblGrid>
                  <a:tr h="360040">
                    <a:tc>
                      <a:txBody>
                        <a:bodyPr/>
                        <a:lstStyle/>
                        <a:p>
                          <a:pPr algn="ctr">
                            <a:lnSpc>
                              <a:spcPct val="150000"/>
                            </a:lnSpc>
                            <a:spcAft>
                              <a:spcPts val="0"/>
                            </a:spcAft>
                          </a:pPr>
                          <a:r>
                            <a:rPr lang="en-US" sz="900" i="1" dirty="0">
                              <a:effectLst/>
                              <a:latin typeface="+mj-ea"/>
                              <a:ea typeface="+mj-ea"/>
                              <a:cs typeface="바탕" panose="02030600000101010101" pitchFamily="18" charset="-127"/>
                            </a:rPr>
                            <a:t> </a:t>
                          </a:r>
                          <a:endParaRPr lang="ko-KR" sz="900" dirty="0">
                            <a:effectLst/>
                            <a:latin typeface="+mj-ea"/>
                            <a:ea typeface="+mj-ea"/>
                            <a:cs typeface="바탕" panose="02030600000101010101" pitchFamily="18" charset="-127"/>
                          </a:endParaRPr>
                        </a:p>
                      </a:txBody>
                      <a:tcPr marL="30460" marR="30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b="1" dirty="0">
                              <a:effectLst/>
                              <a:latin typeface="+mj-ea"/>
                              <a:ea typeface="+mj-ea"/>
                              <a:cs typeface="바탕" panose="02030600000101010101" pitchFamily="18" charset="-127"/>
                            </a:rPr>
                            <a:t>Dummy variables of sourcing participation</a:t>
                          </a:r>
                          <a:endParaRPr lang="ko-KR" sz="9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b="1" dirty="0">
                              <a:effectLst/>
                              <a:latin typeface="+mj-ea"/>
                              <a:ea typeface="+mj-ea"/>
                              <a:cs typeface="바탕" panose="02030600000101010101" pitchFamily="18" charset="-127"/>
                            </a:rPr>
                            <a:t>Logarithm of sourcing values</a:t>
                          </a:r>
                          <a:endParaRPr lang="ko-KR" sz="9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9770814"/>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𝑖𝑛𝑡𝑟𝑎</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𝑓𝑖𝑟𝑚</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𝑑𝑜𝑚𝑒𝑠𝑡𝑖𝑐</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𝑠𝑜𝑢𝑟𝑐𝑖𝑛𝑔</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h𝑖𝑔h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𝑡𝑒𝑐h</m:t>
                                </m:r>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0.0163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0.0015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(0.0016)</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5934929"/>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𝑎𝑟</m:t>
                                    </m:r>
                                    <m:sSup>
                                      <m:sSupPr>
                                        <m:ctrlPr>
                                          <a:rPr lang="ko-KR" sz="1050" i="1">
                                            <a:effectLst/>
                                            <a:latin typeface="Cambria Math" panose="02040503050406030204" pitchFamily="18" charset="0"/>
                                            <a:ea typeface="+mj-ea"/>
                                            <a:cs typeface="Times New Roman" panose="02020603050405020304" pitchFamily="18" charset="0"/>
                                          </a:rPr>
                                        </m:ctrlPr>
                                      </m:sSupPr>
                                      <m:e>
                                        <m:r>
                                          <a:rPr lang="en-US" sz="1050" i="1">
                                            <a:effectLst/>
                                            <a:latin typeface="Cambria Math" panose="02040503050406030204" pitchFamily="18" charset="0"/>
                                            <a:ea typeface="+mj-ea"/>
                                            <a:cs typeface="Times New Roman" panose="02020603050405020304" pitchFamily="18" charset="0"/>
                                          </a:rPr>
                                          <m:t>𝑚</m:t>
                                        </m:r>
                                      </m:e>
                                      <m:sup>
                                        <m:r>
                                          <a:rPr lang="en-US" sz="1050" i="1">
                                            <a:effectLst/>
                                            <a:latin typeface="Cambria Math" panose="02040503050406030204" pitchFamily="18" charset="0"/>
                                            <a:ea typeface="+mj-ea"/>
                                            <a:cs typeface="Times New Roman" panose="02020603050405020304" pitchFamily="18" charset="0"/>
                                          </a:rPr>
                                          <m:t>′</m:t>
                                        </m:r>
                                      </m:sup>
                                    </m:sSup>
                                    <m:r>
                                      <a:rPr lang="en-US" sz="1050" i="1">
                                        <a:effectLst/>
                                        <a:latin typeface="Cambria Math" panose="02040503050406030204" pitchFamily="18" charset="0"/>
                                        <a:ea typeface="+mj-ea"/>
                                        <a:cs typeface="Times New Roman" panose="02020603050405020304" pitchFamily="18" charset="0"/>
                                      </a:rPr>
                                      <m:t>𝑠</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𝑙𝑒𝑛𝑔𝑡h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𝑑𝑜𝑚𝑒𝑠𝑡𝑖𝑐</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𝑠𝑜𝑢𝑟𝑐𝑖𝑛𝑔</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h𝑖𝑔h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𝑡𝑒𝑐h</m:t>
                                </m:r>
                              </m:oMath>
                            </m:oMathPara>
                          </a14:m>
                          <a:endParaRPr lang="ko-KR" sz="105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0.0106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(0.0084)</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0.0040***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(0.0010)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1200272"/>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𝑖𝑛𝑡𝑟𝑎</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𝑓𝑖𝑟𝑚</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𝑜𝑓𝑓𝑠𝑜𝑢𝑟𝑐𝑖𝑛𝑔</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h𝑖𝑔h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𝑡𝑒𝑐h</m:t>
                                </m:r>
                              </m:oMath>
                            </m:oMathPara>
                          </a14:m>
                          <a:endParaRPr lang="ko-KR" sz="105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-0.0509***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(0.0180)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-0.0079***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(0.0023)</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3605929"/>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𝑎𝑟𝑚</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𝑠</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𝑙𝑒𝑛𝑔𝑡h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𝑜𝑓𝑓𝑠𝑜𝑢𝑟𝑐𝑖𝑛𝑔</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h𝑖𝑔h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𝑡𝑒𝑐h</m:t>
                                </m:r>
                              </m:oMath>
                            </m:oMathPara>
                          </a14:m>
                          <a:endParaRPr lang="ko-KR" sz="105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0.0191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(0.0163)</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0.0007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(0.0019)</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1848129"/>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𝑖𝑛𝑡𝑟𝑎</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𝑓𝑖𝑟𝑚</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𝑑𝑜𝑚𝑒𝑠𝑡𝑖𝑐</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𝑠𝑜𝑢𝑟𝑐𝑖𝑛𝑔</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r>
                                  <a:rPr lang="en-US" sz="1050" i="1">
                                    <a:effectLst/>
                                    <a:latin typeface="Cambria Math" panose="02040503050406030204" pitchFamily="18" charset="0"/>
                                    <a:ea typeface="+mj-ea"/>
                                    <a:cs typeface="Times New Roman" panose="02020603050405020304" pitchFamily="18" charset="0"/>
                                  </a:rPr>
                                  <m:t>∗(1−</m:t>
                                </m:r>
                                <m:r>
                                  <a:rPr lang="en-US" sz="1050" i="1">
                                    <a:effectLst/>
                                    <a:latin typeface="Cambria Math" panose="02040503050406030204" pitchFamily="18" charset="0"/>
                                    <a:ea typeface="+mj-ea"/>
                                    <a:cs typeface="Times New Roman" panose="02020603050405020304" pitchFamily="18" charset="0"/>
                                  </a:rPr>
                                  <m:t>h𝑖𝑔h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𝑡𝑒𝑐h</m:t>
                                </m:r>
                                <m:r>
                                  <a:rPr lang="en-US" sz="1050" i="1">
                                    <a:effectLst/>
                                    <a:latin typeface="Cambria Math" panose="02040503050406030204" pitchFamily="18" charset="0"/>
                                    <a:ea typeface="+mj-ea"/>
                                    <a:cs typeface="Times New Roman" panose="02020603050405020304" pitchFamily="18" charset="0"/>
                                  </a:rPr>
                                  <m:t>)</m:t>
                                </m:r>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0.0248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(0.0169)</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0.0010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1557128"/>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𝑎𝑟</m:t>
                                    </m:r>
                                    <m:sSup>
                                      <m:sSupPr>
                                        <m:ctrlPr>
                                          <a:rPr lang="ko-KR" sz="1050" i="1">
                                            <a:effectLst/>
                                            <a:latin typeface="Cambria Math" panose="02040503050406030204" pitchFamily="18" charset="0"/>
                                            <a:ea typeface="+mj-ea"/>
                                            <a:cs typeface="Times New Roman" panose="02020603050405020304" pitchFamily="18" charset="0"/>
                                          </a:rPr>
                                        </m:ctrlPr>
                                      </m:sSupPr>
                                      <m:e>
                                        <m:r>
                                          <a:rPr lang="en-US" sz="1050" i="1">
                                            <a:effectLst/>
                                            <a:latin typeface="Cambria Math" panose="02040503050406030204" pitchFamily="18" charset="0"/>
                                            <a:ea typeface="+mj-ea"/>
                                            <a:cs typeface="Times New Roman" panose="02020603050405020304" pitchFamily="18" charset="0"/>
                                          </a:rPr>
                                          <m:t>𝑚</m:t>
                                        </m:r>
                                      </m:e>
                                      <m:sup>
                                        <m:r>
                                          <a:rPr lang="en-US" sz="1050" i="1">
                                            <a:effectLst/>
                                            <a:latin typeface="Cambria Math" panose="02040503050406030204" pitchFamily="18" charset="0"/>
                                            <a:ea typeface="+mj-ea"/>
                                            <a:cs typeface="Times New Roman" panose="02020603050405020304" pitchFamily="18" charset="0"/>
                                          </a:rPr>
                                          <m:t>′</m:t>
                                        </m:r>
                                      </m:sup>
                                    </m:sSup>
                                    <m:r>
                                      <a:rPr lang="en-US" sz="1050" i="1">
                                        <a:effectLst/>
                                        <a:latin typeface="Cambria Math" panose="02040503050406030204" pitchFamily="18" charset="0"/>
                                        <a:ea typeface="+mj-ea"/>
                                        <a:cs typeface="Times New Roman" panose="02020603050405020304" pitchFamily="18" charset="0"/>
                                      </a:rPr>
                                      <m:t>𝑠</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𝑙𝑒𝑛𝑔𝑡h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𝑑𝑜𝑚𝑒𝑠𝑡𝑖𝑐</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𝑠𝑜𝑢𝑟𝑐𝑖𝑛𝑔</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r>
                                  <a:rPr lang="en-US" sz="1050" i="1">
                                    <a:effectLst/>
                                    <a:latin typeface="Cambria Math" panose="02040503050406030204" pitchFamily="18" charset="0"/>
                                    <a:ea typeface="+mj-ea"/>
                                    <a:cs typeface="Times New Roman" panose="02020603050405020304" pitchFamily="18" charset="0"/>
                                  </a:rPr>
                                  <m:t>∗(1−</m:t>
                                </m:r>
                                <m:r>
                                  <a:rPr lang="en-US" sz="1050" i="1">
                                    <a:effectLst/>
                                    <a:latin typeface="Cambria Math" panose="02040503050406030204" pitchFamily="18" charset="0"/>
                                    <a:ea typeface="+mj-ea"/>
                                    <a:cs typeface="Times New Roman" panose="02020603050405020304" pitchFamily="18" charset="0"/>
                                  </a:rPr>
                                  <m:t>h𝑖𝑔h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𝑡𝑒𝑐h</m:t>
                                </m:r>
                                <m:r>
                                  <a:rPr lang="en-US" sz="1050" i="1">
                                    <a:effectLst/>
                                    <a:latin typeface="Cambria Math" panose="02040503050406030204" pitchFamily="18" charset="0"/>
                                    <a:ea typeface="+mj-ea"/>
                                    <a:cs typeface="Times New Roman" panose="02020603050405020304" pitchFamily="18" charset="0"/>
                                  </a:rPr>
                                  <m:t>)</m:t>
                                </m:r>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0.0239**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(0.0096)</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0.0031**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(0.0012)</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0759349"/>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𝑖𝑛𝑡𝑟𝑎</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𝑓𝑖𝑟𝑚</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𝑜𝑓𝑓𝑠𝑜𝑢𝑟𝑐𝑖𝑛𝑔</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r>
                                  <a:rPr lang="en-US" sz="1050" i="1">
                                    <a:effectLst/>
                                    <a:latin typeface="Cambria Math" panose="02040503050406030204" pitchFamily="18" charset="0"/>
                                    <a:ea typeface="+mj-ea"/>
                                    <a:cs typeface="Times New Roman" panose="02020603050405020304" pitchFamily="18" charset="0"/>
                                  </a:rPr>
                                  <m:t>∗(1−</m:t>
                                </m:r>
                                <m:r>
                                  <a:rPr lang="en-US" sz="1050" i="1">
                                    <a:effectLst/>
                                    <a:latin typeface="Cambria Math" panose="02040503050406030204" pitchFamily="18" charset="0"/>
                                    <a:ea typeface="+mj-ea"/>
                                    <a:cs typeface="Times New Roman" panose="02020603050405020304" pitchFamily="18" charset="0"/>
                                  </a:rPr>
                                  <m:t>h𝑖𝑔h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𝑡𝑒𝑐h</m:t>
                                </m:r>
                                <m:r>
                                  <a:rPr lang="en-US" sz="1050" i="1">
                                    <a:effectLst/>
                                    <a:latin typeface="Cambria Math" panose="02040503050406030204" pitchFamily="18" charset="0"/>
                                    <a:ea typeface="+mj-ea"/>
                                    <a:cs typeface="Times New Roman" panose="02020603050405020304" pitchFamily="18" charset="0"/>
                                  </a:rPr>
                                  <m:t>)</m:t>
                                </m:r>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0.0063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(0.0259)</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0.0025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5903575"/>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𝑎𝑟𝑚</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𝑠</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𝑙𝑒𝑛𝑔𝑡h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𝑜𝑓𝑓𝑠𝑜𝑢𝑟𝑐𝑖𝑛𝑔</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r>
                                  <a:rPr lang="en-US" sz="1050" i="1">
                                    <a:effectLst/>
                                    <a:latin typeface="Cambria Math" panose="02040503050406030204" pitchFamily="18" charset="0"/>
                                    <a:ea typeface="+mj-ea"/>
                                    <a:cs typeface="Times New Roman" panose="02020603050405020304" pitchFamily="18" charset="0"/>
                                  </a:rPr>
                                  <m:t>∗(1−</m:t>
                                </m:r>
                                <m:r>
                                  <a:rPr lang="en-US" sz="1050" i="1">
                                    <a:effectLst/>
                                    <a:latin typeface="Cambria Math" panose="02040503050406030204" pitchFamily="18" charset="0"/>
                                    <a:ea typeface="+mj-ea"/>
                                    <a:cs typeface="Times New Roman" panose="02020603050405020304" pitchFamily="18" charset="0"/>
                                  </a:rPr>
                                  <m:t>h𝑖𝑔h</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𝑡𝑒𝑐h</m:t>
                                </m:r>
                                <m:r>
                                  <a:rPr lang="en-US" sz="1050" i="1">
                                    <a:effectLst/>
                                    <a:latin typeface="Cambria Math" panose="02040503050406030204" pitchFamily="18" charset="0"/>
                                    <a:ea typeface="+mj-ea"/>
                                    <a:cs typeface="Times New Roman" panose="02020603050405020304" pitchFamily="18" charset="0"/>
                                  </a:rPr>
                                  <m:t>)</m:t>
                                </m:r>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-0.0138</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 (0.0231)</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-0.0006</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 (0.0027)</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7397823"/>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𝑐𝑎𝑠h𝑓𝑙𝑜𝑤</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𝑟𝑎𝑡𝑖𝑜</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0.3159***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(0.0137)</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0.3151***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2734931"/>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𝑙𝑛</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𝑎𝑔𝑒</m:t>
                                    </m:r>
                                    <m:r>
                                      <a:rPr lang="en-US" sz="1050" i="1">
                                        <a:effectLst/>
                                        <a:latin typeface="Cambria Math" panose="02040503050406030204" pitchFamily="18" charset="0"/>
                                        <a:ea typeface="+mj-ea"/>
                                        <a:cs typeface="Times New Roman" panose="02020603050405020304" pitchFamily="18" charset="0"/>
                                      </a:rPr>
                                      <m:t>)</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-0.0399***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(0.0080)</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8768458"/>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𝑙𝑛</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𝑒𝑚𝑝𝑙𝑜𝑦𝑒𝑒</m:t>
                                    </m:r>
                                    <m:r>
                                      <a:rPr lang="en-US" sz="1050" i="1">
                                        <a:effectLst/>
                                        <a:latin typeface="Cambria Math" panose="02040503050406030204" pitchFamily="18" charset="0"/>
                                        <a:ea typeface="+mj-ea"/>
                                        <a:cs typeface="Times New Roman" panose="02020603050405020304" pitchFamily="18" charset="0"/>
                                      </a:rPr>
                                      <m:t>)</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-0.1429***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(0.0076)</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-0.1455***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(0.0076)</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0715677"/>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𝑙𝑛</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𝑡𝑎𝑛𝑔𝑖𝑏𝑙𝑒𝑎𝑠𝑠𝑒𝑡</m:t>
                                    </m:r>
                                    <m:r>
                                      <a:rPr lang="en-US" sz="1050" i="1">
                                        <a:effectLst/>
                                        <a:latin typeface="Cambria Math" panose="02040503050406030204" pitchFamily="18" charset="0"/>
                                        <a:ea typeface="+mj-ea"/>
                                        <a:cs typeface="Times New Roman" panose="02020603050405020304" pitchFamily="18" charset="0"/>
                                      </a:rPr>
                                      <m:t>/</m:t>
                                    </m:r>
                                    <m:r>
                                      <a:rPr lang="en-US" sz="1050" i="1">
                                        <a:effectLst/>
                                        <a:latin typeface="Cambria Math" panose="02040503050406030204" pitchFamily="18" charset="0"/>
                                        <a:ea typeface="+mj-ea"/>
                                        <a:cs typeface="Times New Roman" panose="02020603050405020304" pitchFamily="18" charset="0"/>
                                      </a:rPr>
                                      <m:t>𝑒𝑚𝑝𝑙𝑜𝑦𝑒𝑒</m:t>
                                    </m:r>
                                    <m:r>
                                      <a:rPr lang="en-US" sz="1050" i="1">
                                        <a:effectLst/>
                                        <a:latin typeface="Cambria Math" panose="02040503050406030204" pitchFamily="18" charset="0"/>
                                        <a:ea typeface="+mj-ea"/>
                                        <a:cs typeface="Times New Roman" panose="02020603050405020304" pitchFamily="18" charset="0"/>
                                      </a:rPr>
                                      <m:t>)</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0.0854***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(0.0044)</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0.0849***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(0.0044)</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3024783"/>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sSub>
                                  <m:sSubPr>
                                    <m:ctrlPr>
                                      <a:rPr lang="ko-KR" sz="1050" i="1">
                                        <a:effectLst/>
                                        <a:latin typeface="Cambria Math" panose="02040503050406030204" pitchFamily="18" charset="0"/>
                                        <a:ea typeface="+mj-ea"/>
                                        <a:cs typeface="Times New Roman" panose="02020603050405020304" pitchFamily="18" charset="0"/>
                                      </a:rPr>
                                    </m:ctrlPr>
                                  </m:sSubPr>
                                  <m:e>
                                    <m:r>
                                      <a:rPr lang="en-US" sz="1050" i="1">
                                        <a:effectLst/>
                                        <a:latin typeface="Cambria Math" panose="02040503050406030204" pitchFamily="18" charset="0"/>
                                        <a:ea typeface="+mj-ea"/>
                                        <a:cs typeface="Times New Roman" panose="02020603050405020304" pitchFamily="18" charset="0"/>
                                      </a:rPr>
                                      <m:t>𝑒𝑥𝑝𝑜𝑟𝑡𝑒𝑟</m:t>
                                    </m:r>
                                  </m:e>
                                  <m:sub>
                                    <m:r>
                                      <a:rPr lang="en-US" sz="1050" i="1">
                                        <a:effectLst/>
                                        <a:latin typeface="Cambria Math" panose="02040503050406030204" pitchFamily="18" charset="0"/>
                                        <a:ea typeface="+mj-ea"/>
                                        <a:cs typeface="Times New Roman" panose="02020603050405020304" pitchFamily="18" charset="0"/>
                                      </a:rPr>
                                      <m:t>𝑖𝑗𝑡</m:t>
                                    </m:r>
                                    <m:r>
                                      <a:rPr lang="en-US" sz="1050" i="1">
                                        <a:effectLst/>
                                        <a:latin typeface="Cambria Math" panose="02040503050406030204" pitchFamily="18" charset="0"/>
                                        <a:ea typeface="+mj-ea"/>
                                        <a:cs typeface="Times New Roman" panose="02020603050405020304" pitchFamily="18" charset="0"/>
                                      </a:rPr>
                                      <m:t>−1</m:t>
                                    </m:r>
                                  </m:sub>
                                </m:sSub>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0.0020</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(0.0062)</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0.0011</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(0.0062)</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7312889"/>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050" i="1">
                                    <a:effectLst/>
                                    <a:latin typeface="Cambria Math" panose="02040503050406030204" pitchFamily="18" charset="0"/>
                                    <a:ea typeface="+mj-ea"/>
                                    <a:cs typeface="Times New Roman" panose="02020603050405020304" pitchFamily="18" charset="0"/>
                                  </a:rPr>
                                  <m:t>𝑓𝑜𝑟𝑒𝑖𝑔𝑛</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𝑓𝑖𝑟𝑚</m:t>
                                </m:r>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0.0053</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(0.0200)</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0.0051</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(0.0192)</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1910152"/>
                      </a:ext>
                    </a:extLst>
                  </a:tr>
                  <a:tr h="356016">
                    <a:tc>
                      <a:txBody>
                        <a:bodyPr/>
                        <a:lstStyle/>
                        <a:p>
                          <a:pPr algn="ctr">
                            <a:lnSpc>
                              <a:spcPct val="150000"/>
                            </a:lnSpc>
                            <a:spcAft>
                              <a:spcPts val="0"/>
                            </a:spcAft>
                          </a:pPr>
                          <a14:m>
                            <m:oMathPara xmlns:m="http://schemas.openxmlformats.org/officeDocument/2006/math">
                              <m:oMathParaPr>
                                <m:jc m:val="centerGroup"/>
                              </m:oMathParaPr>
                              <m:oMath xmlns:m="http://schemas.openxmlformats.org/officeDocument/2006/math">
                                <m:r>
                                  <a:rPr lang="en-US" sz="1050" i="1">
                                    <a:effectLst/>
                                    <a:latin typeface="Cambria Math" panose="02040503050406030204" pitchFamily="18" charset="0"/>
                                    <a:ea typeface="+mj-ea"/>
                                    <a:cs typeface="Times New Roman" panose="02020603050405020304" pitchFamily="18" charset="0"/>
                                  </a:rPr>
                                  <m:t>𝐾𝑜𝑟𝑒𝑎𝑛</m:t>
                                </m:r>
                                <m:r>
                                  <a:rPr lang="en-US" sz="1050" i="1">
                                    <a:effectLst/>
                                    <a:latin typeface="Cambria Math" panose="02040503050406030204" pitchFamily="18" charset="0"/>
                                    <a:ea typeface="+mj-ea"/>
                                    <a:cs typeface="Times New Roman" panose="02020603050405020304" pitchFamily="18" charset="0"/>
                                  </a:rPr>
                                  <m:t> </m:t>
                                </m:r>
                                <m:r>
                                  <a:rPr lang="en-US" sz="1050" i="1">
                                    <a:effectLst/>
                                    <a:latin typeface="Cambria Math" panose="02040503050406030204" pitchFamily="18" charset="0"/>
                                    <a:ea typeface="+mj-ea"/>
                                    <a:cs typeface="Times New Roman" panose="02020603050405020304" pitchFamily="18" charset="0"/>
                                  </a:rPr>
                                  <m:t>𝑀𝑁𝐸𝑠</m:t>
                                </m:r>
                              </m:oMath>
                            </m:oMathPara>
                          </a14:m>
                          <a:endParaRPr lang="ko-KR" sz="105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0.0351***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(0.0085)</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0.0348***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295982"/>
                      </a:ext>
                    </a:extLst>
                  </a:tr>
                  <a:tr h="178008">
                    <a:tc>
                      <a:txBody>
                        <a:bodyPr/>
                        <a:lstStyle/>
                        <a:p>
                          <a:pPr algn="ctr">
                            <a:lnSpc>
                              <a:spcPct val="150000"/>
                            </a:lnSpc>
                            <a:spcAft>
                              <a:spcPts val="0"/>
                            </a:spcAft>
                          </a:pPr>
                          <a:r>
                            <a:rPr lang="en-US" sz="800" dirty="0">
                              <a:solidFill>
                                <a:srgbClr val="000000"/>
                              </a:solidFill>
                              <a:effectLst/>
                              <a:latin typeface="+mj-ea"/>
                              <a:ea typeface="+mj-ea"/>
                              <a:cs typeface="바탕" panose="02030600000101010101" pitchFamily="18" charset="-127"/>
                            </a:rPr>
                            <a:t>Industry, year, region dummy</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4627124"/>
                      </a:ext>
                    </a:extLst>
                  </a:tr>
                  <a:tr h="178008">
                    <a:tc>
                      <a:txBody>
                        <a:bodyPr/>
                        <a:lstStyle/>
                        <a:p>
                          <a:pPr algn="ctr">
                            <a:lnSpc>
                              <a:spcPct val="150000"/>
                            </a:lnSpc>
                            <a:spcAft>
                              <a:spcPts val="0"/>
                            </a:spcAft>
                          </a:pPr>
                          <a:r>
                            <a:rPr lang="en-US" sz="800">
                              <a:effectLst/>
                              <a:latin typeface="+mj-ea"/>
                              <a:ea typeface="+mj-ea"/>
                              <a:cs typeface="바탕" panose="02030600000101010101" pitchFamily="18" charset="-127"/>
                            </a:rPr>
                            <a:t>Number of groups</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9,870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976356"/>
                      </a:ext>
                    </a:extLst>
                  </a:tr>
                  <a:tr h="178008">
                    <a:tc>
                      <a:txBody>
                        <a:bodyPr/>
                        <a:lstStyle/>
                        <a:p>
                          <a:pPr algn="ctr">
                            <a:lnSpc>
                              <a:spcPct val="150000"/>
                            </a:lnSpc>
                            <a:spcAft>
                              <a:spcPts val="0"/>
                            </a:spcAft>
                          </a:pPr>
                          <a:r>
                            <a:rPr lang="en-US" sz="800">
                              <a:effectLst/>
                              <a:latin typeface="+mj-ea"/>
                              <a:ea typeface="+mj-ea"/>
                              <a:cs typeface="바탕" panose="02030600000101010101" pitchFamily="18" charset="-127"/>
                            </a:rPr>
                            <a:t>Observations</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70,716</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5896457"/>
                      </a:ext>
                    </a:extLst>
                  </a:tr>
                </a:tbl>
              </a:graphicData>
            </a:graphic>
          </p:graphicFrame>
        </mc:Choice>
        <mc:Fallback xmlns="">
          <p:graphicFrame>
            <p:nvGraphicFramePr>
              <p:cNvPr id="4" name="표 3"/>
              <p:cNvGraphicFramePr>
                <a:graphicFrameLocks noGrp="1"/>
              </p:cNvGraphicFramePr>
              <p:nvPr>
                <p:extLst>
                  <p:ext uri="{D42A27DB-BD31-4B8C-83A1-F6EECF244321}">
                    <p14:modId xmlns:p14="http://schemas.microsoft.com/office/powerpoint/2010/main" val="517355077"/>
                  </p:ext>
                </p:extLst>
              </p:nvPr>
            </p:nvGraphicFramePr>
            <p:xfrm>
              <a:off x="179512" y="476672"/>
              <a:ext cx="8352928" cy="6248920"/>
            </p:xfrm>
            <a:graphic>
              <a:graphicData uri="http://schemas.openxmlformats.org/drawingml/2006/table">
                <a:tbl>
                  <a:tblPr firstRow="1" firstCol="1" bandRow="1"/>
                  <a:tblGrid>
                    <a:gridCol w="4104456">
                      <a:extLst>
                        <a:ext uri="{9D8B030D-6E8A-4147-A177-3AD203B41FA5}">
                          <a16:colId xmlns:a16="http://schemas.microsoft.com/office/drawing/2014/main" val="3517946229"/>
                        </a:ext>
                      </a:extLst>
                    </a:gridCol>
                    <a:gridCol w="2468115">
                      <a:extLst>
                        <a:ext uri="{9D8B030D-6E8A-4147-A177-3AD203B41FA5}">
                          <a16:colId xmlns:a16="http://schemas.microsoft.com/office/drawing/2014/main" val="4169812566"/>
                        </a:ext>
                      </a:extLst>
                    </a:gridCol>
                    <a:gridCol w="1780357">
                      <a:extLst>
                        <a:ext uri="{9D8B030D-6E8A-4147-A177-3AD203B41FA5}">
                          <a16:colId xmlns:a16="http://schemas.microsoft.com/office/drawing/2014/main" val="839668386"/>
                        </a:ext>
                      </a:extLst>
                    </a:gridCol>
                  </a:tblGrid>
                  <a:tr h="360040">
                    <a:tc>
                      <a:txBody>
                        <a:bodyPr/>
                        <a:lstStyle/>
                        <a:p>
                          <a:pPr algn="ctr">
                            <a:lnSpc>
                              <a:spcPct val="150000"/>
                            </a:lnSpc>
                            <a:spcAft>
                              <a:spcPts val="0"/>
                            </a:spcAft>
                          </a:pPr>
                          <a:r>
                            <a:rPr lang="en-US" sz="900" i="1" dirty="0">
                              <a:effectLst/>
                              <a:latin typeface="+mj-ea"/>
                              <a:ea typeface="+mj-ea"/>
                              <a:cs typeface="바탕" panose="02030600000101010101" pitchFamily="18" charset="-127"/>
                            </a:rPr>
                            <a:t> </a:t>
                          </a:r>
                          <a:endParaRPr lang="ko-KR" sz="900" dirty="0">
                            <a:effectLst/>
                            <a:latin typeface="+mj-ea"/>
                            <a:ea typeface="+mj-ea"/>
                            <a:cs typeface="바탕" panose="02030600000101010101" pitchFamily="18" charset="-127"/>
                          </a:endParaRPr>
                        </a:p>
                      </a:txBody>
                      <a:tcPr marL="30460" marR="304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b="1" dirty="0">
                              <a:effectLst/>
                              <a:latin typeface="+mj-ea"/>
                              <a:ea typeface="+mj-ea"/>
                              <a:cs typeface="바탕" panose="02030600000101010101" pitchFamily="18" charset="-127"/>
                            </a:rPr>
                            <a:t>Dummy variables of sourcing participation</a:t>
                          </a:r>
                          <a:endParaRPr lang="ko-KR" sz="9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900" b="1" dirty="0">
                              <a:effectLst/>
                              <a:latin typeface="+mj-ea"/>
                              <a:ea typeface="+mj-ea"/>
                              <a:cs typeface="바탕" panose="02030600000101010101" pitchFamily="18" charset="-127"/>
                            </a:rPr>
                            <a:t>Logarithm of sourcing values</a:t>
                          </a:r>
                          <a:endParaRPr lang="ko-KR" sz="9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9770814"/>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101695" r="-103709" b="-1554237"/>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0.0163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0.0015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(0.0016)</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5934929"/>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205172" r="-103709" b="-1481034"/>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0.0106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(0.0084)</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0.0040***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(0.0010)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1200272"/>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305172" r="-103709" b="-1381034"/>
                          </a:stretch>
                        </a:blipFill>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-0.0509***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(0.0180)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-0.0079***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(0.0023)</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3605929"/>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398305" r="-103709" b="-1257627"/>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0.0191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(0.0163)</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0.0007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(0.0019)</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1848129"/>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506897" r="-103709" b="-1179310"/>
                          </a:stretch>
                        </a:blipFill>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0.0248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(0.0169)</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0.0010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(0.0020)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1557128"/>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596610" r="-103709" b="-1059322"/>
                          </a:stretch>
                        </a:blipFill>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0.0239**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(0.0096)</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b="1" dirty="0">
                              <a:solidFill>
                                <a:srgbClr val="FF0000"/>
                              </a:solidFill>
                              <a:effectLst/>
                              <a:latin typeface="+mj-ea"/>
                              <a:ea typeface="+mj-ea"/>
                              <a:cs typeface="바탕" panose="02030600000101010101" pitchFamily="18" charset="-127"/>
                            </a:rPr>
                            <a:t>0.0031**   </a:t>
                          </a:r>
                          <a:endParaRPr lang="ko-KR" sz="800" b="1" dirty="0">
                            <a:solidFill>
                              <a:srgbClr val="FF0000"/>
                            </a:solidFill>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(0.0012)</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0759349"/>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708621" r="-103709" b="-977586"/>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0.0063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(0.0259)</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0.0025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(0.0030)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5903575"/>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794915" r="-103709" b="-861017"/>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-0.0138</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 (0.0231)</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-0.0006</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 (0.0027)</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7397823"/>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910345" r="-103709" b="-775862"/>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0.3159***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(0.0137)</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0.3151***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(0.0137)</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2734931"/>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993220" r="-103709" b="-662712"/>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-0.0399***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(0.0080)</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-0.0404***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8768458"/>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1112069" r="-103709" b="-574138"/>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-0.1429***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(0.0076)</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-0.1455***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(0.0076)</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0715677"/>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1191525" r="-103709" b="-464407"/>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0.0854***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(0.0044)</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0.0849***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(0.0044)</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3024783"/>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1313793" r="-103709" b="-372414"/>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0.0020</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(0.0062)</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0.0011</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(0.0062)</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7312889"/>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1413793" r="-103709" b="-272414"/>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0.0053</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(0.0200)</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0.0051</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(0.0192)</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1910152"/>
                      </a:ext>
                    </a:extLst>
                  </a:tr>
                  <a:tr h="356016">
                    <a:tc>
                      <a:txBody>
                        <a:bodyPr/>
                        <a:lstStyle/>
                        <a:p>
                          <a:endParaRPr lang="ko-K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stretch>
                            <a:fillRect l="-148" t="-1488136" r="-103709" b="-167797"/>
                          </a:stretch>
                        </a:blipFill>
                      </a:tcPr>
                    </a:tc>
                    <a:tc>
                      <a:txBody>
                        <a:bodyPr/>
                        <a:lstStyle/>
                        <a:p>
                          <a:pPr algn="ctr">
                            <a:lnSpc>
                              <a:spcPct val="150000"/>
                            </a:lnSpc>
                            <a:spcAft>
                              <a:spcPts val="0"/>
                            </a:spcAft>
                          </a:pPr>
                          <a:r>
                            <a:rPr lang="en-US" sz="800">
                              <a:effectLst/>
                              <a:latin typeface="+mj-ea"/>
                              <a:ea typeface="+mj-ea"/>
                              <a:cs typeface="바탕" panose="02030600000101010101" pitchFamily="18" charset="-127"/>
                            </a:rPr>
                            <a:t>0.0351***   </a:t>
                          </a:r>
                          <a:endParaRPr lang="ko-KR" sz="800">
                            <a:effectLst/>
                            <a:latin typeface="+mj-ea"/>
                            <a:ea typeface="+mj-ea"/>
                            <a:cs typeface="바탕" panose="02030600000101010101" pitchFamily="18" charset="-127"/>
                          </a:endParaRPr>
                        </a:p>
                        <a:p>
                          <a:pPr algn="ctr">
                            <a:lnSpc>
                              <a:spcPct val="150000"/>
                            </a:lnSpc>
                            <a:spcAft>
                              <a:spcPts val="0"/>
                            </a:spcAft>
                          </a:pPr>
                          <a:r>
                            <a:rPr lang="en-US" sz="800">
                              <a:effectLst/>
                              <a:latin typeface="+mj-ea"/>
                              <a:ea typeface="+mj-ea"/>
                              <a:cs typeface="바탕" panose="02030600000101010101" pitchFamily="18" charset="-127"/>
                            </a:rPr>
                            <a:t>(0.0085)</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0.0348***   </a:t>
                          </a:r>
                          <a:endParaRPr lang="ko-KR" sz="800" dirty="0">
                            <a:effectLst/>
                            <a:latin typeface="+mj-ea"/>
                            <a:ea typeface="+mj-ea"/>
                            <a:cs typeface="바탕" panose="02030600000101010101" pitchFamily="18" charset="-127"/>
                          </a:endParaRPr>
                        </a:p>
                        <a:p>
                          <a:pPr algn="ctr">
                            <a:lnSpc>
                              <a:spcPct val="150000"/>
                            </a:lnSpc>
                            <a:spcAft>
                              <a:spcPts val="0"/>
                            </a:spcAft>
                          </a:pPr>
                          <a:r>
                            <a:rPr lang="en-US" sz="800" dirty="0">
                              <a:effectLst/>
                              <a:latin typeface="+mj-ea"/>
                              <a:ea typeface="+mj-ea"/>
                              <a:cs typeface="바탕" panose="02030600000101010101" pitchFamily="18" charset="-127"/>
                            </a:rPr>
                            <a:t>(0.0085)</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295982"/>
                      </a:ext>
                    </a:extLst>
                  </a:tr>
                  <a:tr h="182880">
                    <a:tc>
                      <a:txBody>
                        <a:bodyPr/>
                        <a:lstStyle/>
                        <a:p>
                          <a:pPr algn="ctr">
                            <a:lnSpc>
                              <a:spcPct val="150000"/>
                            </a:lnSpc>
                            <a:spcAft>
                              <a:spcPts val="0"/>
                            </a:spcAft>
                          </a:pPr>
                          <a:r>
                            <a:rPr lang="en-US" sz="800" dirty="0">
                              <a:solidFill>
                                <a:srgbClr val="000000"/>
                              </a:solidFill>
                              <a:effectLst/>
                              <a:latin typeface="+mj-ea"/>
                              <a:ea typeface="+mj-ea"/>
                              <a:cs typeface="바탕" panose="02030600000101010101" pitchFamily="18" charset="-127"/>
                            </a:rPr>
                            <a:t>Industry, year, region dummy</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Yes</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Yes</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4627124"/>
                      </a:ext>
                    </a:extLst>
                  </a:tr>
                  <a:tr h="182880">
                    <a:tc>
                      <a:txBody>
                        <a:bodyPr/>
                        <a:lstStyle/>
                        <a:p>
                          <a:pPr algn="ctr">
                            <a:lnSpc>
                              <a:spcPct val="150000"/>
                            </a:lnSpc>
                            <a:spcAft>
                              <a:spcPts val="0"/>
                            </a:spcAft>
                          </a:pPr>
                          <a:r>
                            <a:rPr lang="en-US" sz="800">
                              <a:effectLst/>
                              <a:latin typeface="+mj-ea"/>
                              <a:ea typeface="+mj-ea"/>
                              <a:cs typeface="바탕" panose="02030600000101010101" pitchFamily="18" charset="-127"/>
                            </a:rPr>
                            <a:t>Number of groups</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a:effectLst/>
                              <a:latin typeface="+mj-ea"/>
                              <a:ea typeface="+mj-ea"/>
                              <a:cs typeface="바탕" panose="02030600000101010101" pitchFamily="18" charset="-127"/>
                            </a:rPr>
                            <a:t>9,870</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i="1" dirty="0">
                              <a:effectLst/>
                              <a:latin typeface="+mj-ea"/>
                              <a:ea typeface="+mj-ea"/>
                              <a:cs typeface="바탕" panose="02030600000101010101" pitchFamily="18" charset="-127"/>
                            </a:rPr>
                            <a:t>9,870</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976356"/>
                      </a:ext>
                    </a:extLst>
                  </a:tr>
                  <a:tr h="182880">
                    <a:tc>
                      <a:txBody>
                        <a:bodyPr/>
                        <a:lstStyle/>
                        <a:p>
                          <a:pPr algn="ctr">
                            <a:lnSpc>
                              <a:spcPct val="150000"/>
                            </a:lnSpc>
                            <a:spcAft>
                              <a:spcPts val="0"/>
                            </a:spcAft>
                          </a:pPr>
                          <a:r>
                            <a:rPr lang="en-US" sz="800">
                              <a:effectLst/>
                              <a:latin typeface="+mj-ea"/>
                              <a:ea typeface="+mj-ea"/>
                              <a:cs typeface="바탕" panose="02030600000101010101" pitchFamily="18" charset="-127"/>
                            </a:rPr>
                            <a:t>Observations</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a:effectLst/>
                              <a:latin typeface="+mj-ea"/>
                              <a:ea typeface="+mj-ea"/>
                              <a:cs typeface="바탕" panose="02030600000101010101" pitchFamily="18" charset="-127"/>
                            </a:rPr>
                            <a:t>70,716</a:t>
                          </a:r>
                          <a:endParaRPr lang="ko-KR" sz="80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800" dirty="0">
                              <a:effectLst/>
                              <a:latin typeface="+mj-ea"/>
                              <a:ea typeface="+mj-ea"/>
                              <a:cs typeface="바탕" panose="02030600000101010101" pitchFamily="18" charset="-127"/>
                            </a:rPr>
                            <a:t>70,716</a:t>
                          </a:r>
                          <a:endParaRPr lang="ko-KR" sz="800" dirty="0">
                            <a:effectLst/>
                            <a:latin typeface="+mj-ea"/>
                            <a:ea typeface="+mj-ea"/>
                            <a:cs typeface="바탕" panose="02030600000101010101" pitchFamily="18" charset="-127"/>
                          </a:endParaRPr>
                        </a:p>
                      </a:txBody>
                      <a:tcPr marL="30460" marR="3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5896457"/>
                      </a:ext>
                    </a:extLst>
                  </a:tr>
                </a:tbl>
              </a:graphicData>
            </a:graphic>
          </p:graphicFrame>
        </mc:Fallback>
      </mc:AlternateContent>
      <p:sp>
        <p:nvSpPr>
          <p:cNvPr id="5" name="Rectangle 2"/>
          <p:cNvSpPr>
            <a:spLocks noChangeArrowheads="1"/>
          </p:cNvSpPr>
          <p:nvPr/>
        </p:nvSpPr>
        <p:spPr bwMode="auto">
          <a:xfrm>
            <a:off x="251520" y="107722"/>
            <a:ext cx="112332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바탕" panose="02030600000101010101" pitchFamily="18" charset="-127"/>
              </a:rPr>
              <a:t>High-technology versus low-technology industries</a:t>
            </a:r>
            <a:endParaRPr kumimoji="0" lang="en-US" altLang="ko-KR" sz="6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3819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Conclusion</a:t>
            </a:r>
            <a:endParaRPr lang="ko-KR" altLang="en-US" dirty="0"/>
          </a:p>
        </p:txBody>
      </p:sp>
      <p:sp>
        <p:nvSpPr>
          <p:cNvPr id="3" name="텍스트 개체 틀 2"/>
          <p:cNvSpPr>
            <a:spLocks noGrp="1"/>
          </p:cNvSpPr>
          <p:nvPr>
            <p:ph type="body" idx="1"/>
          </p:nvPr>
        </p:nvSpPr>
        <p:spPr/>
        <p:txBody>
          <a:bodyPr/>
          <a:lstStyle/>
          <a:p>
            <a:endParaRPr lang="ko-KR" altLang="en-US"/>
          </a:p>
        </p:txBody>
      </p:sp>
    </p:spTree>
    <p:extLst>
      <p:ext uri="{BB962C8B-B14F-4D97-AF65-F5344CB8AC3E}">
        <p14:creationId xmlns:p14="http://schemas.microsoft.com/office/powerpoint/2010/main" val="3863206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Conclusion</a:t>
            </a:r>
            <a:endParaRPr lang="ko-KR" altLang="en-US" dirty="0"/>
          </a:p>
        </p:txBody>
      </p:sp>
      <p:sp>
        <p:nvSpPr>
          <p:cNvPr id="3" name="내용 개체 틀 2"/>
          <p:cNvSpPr>
            <a:spLocks noGrp="1"/>
          </p:cNvSpPr>
          <p:nvPr>
            <p:ph idx="1"/>
          </p:nvPr>
        </p:nvSpPr>
        <p:spPr>
          <a:xfrm>
            <a:off x="628650" y="1825625"/>
            <a:ext cx="8119814" cy="4351338"/>
          </a:xfrm>
        </p:spPr>
        <p:txBody>
          <a:bodyPr>
            <a:normAutofit fontScale="92500"/>
          </a:bodyPr>
          <a:lstStyle/>
          <a:p>
            <a:r>
              <a:rPr lang="en-US" altLang="ko-KR" dirty="0"/>
              <a:t>Investigating the effect of offshoring and domestic sourcing on firm’s employment growth, and examines activities occurring within affiliated versus non-affiliated firms that have different effects on employment growth. </a:t>
            </a:r>
          </a:p>
          <a:p>
            <a:endParaRPr lang="en-US" altLang="ko-KR" dirty="0"/>
          </a:p>
          <a:p>
            <a:r>
              <a:rPr lang="en-US" altLang="ko-KR" dirty="0"/>
              <a:t>Significant heterogeneity in the effect of sourcing strategies on employment growth, which depends on firms’ technology level. </a:t>
            </a:r>
          </a:p>
          <a:p>
            <a:endParaRPr lang="en-US" altLang="ko-KR" dirty="0"/>
          </a:p>
          <a:p>
            <a:r>
              <a:rPr lang="en-US" altLang="ko-KR" dirty="0"/>
              <a:t>Indicating that vertical international integration production processes among MNEs has a negative effect on employment growth. </a:t>
            </a:r>
          </a:p>
          <a:p>
            <a:endParaRPr lang="en-US" altLang="ko-KR" dirty="0"/>
          </a:p>
          <a:p>
            <a:r>
              <a:rPr lang="en-US" altLang="ko-KR" dirty="0"/>
              <a:t>Decline in the employment growth is associated with the closure or downsizing size of firms, indicating extensive margin can explain the decline in firms’ employment growth. </a:t>
            </a:r>
          </a:p>
          <a:p>
            <a:endParaRPr lang="ko-KR" altLang="en-US" dirty="0"/>
          </a:p>
        </p:txBody>
      </p:sp>
    </p:spTree>
    <p:extLst>
      <p:ext uri="{BB962C8B-B14F-4D97-AF65-F5344CB8AC3E}">
        <p14:creationId xmlns:p14="http://schemas.microsoft.com/office/powerpoint/2010/main" val="792549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Background </a:t>
            </a:r>
            <a:endParaRPr lang="ko-KR" altLang="en-US" dirty="0"/>
          </a:p>
        </p:txBody>
      </p:sp>
      <p:sp>
        <p:nvSpPr>
          <p:cNvPr id="3" name="내용 개체 틀 2"/>
          <p:cNvSpPr>
            <a:spLocks noGrp="1"/>
          </p:cNvSpPr>
          <p:nvPr>
            <p:ph idx="1"/>
          </p:nvPr>
        </p:nvSpPr>
        <p:spPr/>
        <p:txBody>
          <a:bodyPr>
            <a:normAutofit lnSpcReduction="10000"/>
          </a:bodyPr>
          <a:lstStyle/>
          <a:p>
            <a:r>
              <a:rPr lang="en-US" altLang="ko-KR" dirty="0"/>
              <a:t>International trade and foreign direct investment (FDI) are closely associated with GVCs.</a:t>
            </a:r>
          </a:p>
          <a:p>
            <a:endParaRPr lang="en-US" altLang="ko-KR" dirty="0"/>
          </a:p>
          <a:p>
            <a:r>
              <a:rPr lang="en-US" altLang="ko-KR" dirty="0"/>
              <a:t>One-third of global production and half of global trade is associated with multinational enterprises (MNEs) (OECD, 2018). </a:t>
            </a:r>
          </a:p>
          <a:p>
            <a:endParaRPr lang="en-US" altLang="ko-KR" dirty="0"/>
          </a:p>
          <a:p>
            <a:r>
              <a:rPr lang="en-US" altLang="ko-KR" dirty="0"/>
              <a:t>It is widely believed that offshoring activities contribute to job losses in South Korea.</a:t>
            </a:r>
          </a:p>
          <a:p>
            <a:endParaRPr lang="en-US" altLang="ko-KR" dirty="0"/>
          </a:p>
          <a:p>
            <a:r>
              <a:rPr lang="en-US" altLang="ko-KR" dirty="0"/>
              <a:t>Reshoring policies have become more attractive to policymakers based on the belief that they would increase job creation at home. </a:t>
            </a:r>
          </a:p>
          <a:p>
            <a:endParaRPr lang="ko-KR" altLang="en-US" dirty="0"/>
          </a:p>
        </p:txBody>
      </p:sp>
    </p:spTree>
    <p:extLst>
      <p:ext uri="{BB962C8B-B14F-4D97-AF65-F5344CB8AC3E}">
        <p14:creationId xmlns:p14="http://schemas.microsoft.com/office/powerpoint/2010/main" val="1859116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Background </a:t>
            </a:r>
            <a:endParaRPr lang="ko-KR" altLang="en-US" dirty="0"/>
          </a:p>
        </p:txBody>
      </p:sp>
      <p:sp>
        <p:nvSpPr>
          <p:cNvPr id="3" name="내용 개체 틀 2"/>
          <p:cNvSpPr>
            <a:spLocks noGrp="1"/>
          </p:cNvSpPr>
          <p:nvPr>
            <p:ph idx="1"/>
          </p:nvPr>
        </p:nvSpPr>
        <p:spPr/>
        <p:txBody>
          <a:bodyPr>
            <a:normAutofit/>
          </a:bodyPr>
          <a:lstStyle/>
          <a:p>
            <a:r>
              <a:rPr lang="en-US" altLang="ko-KR" dirty="0"/>
              <a:t>In Korea, President Moon Jae-in stated during his address in May 2020 that his administration would increase incentives to motivate Korean businesses to return their production facilities to South Korea. </a:t>
            </a:r>
          </a:p>
          <a:p>
            <a:endParaRPr lang="en-US" altLang="ko-KR" dirty="0"/>
          </a:p>
          <a:p>
            <a:r>
              <a:rPr lang="en-US" altLang="ko-KR" dirty="0"/>
              <a:t>Since the COVID-19 outbreak, reshoring policies have gained more attention in many countries, including countries such as the United States and South Korea that are heavily engaged in GVCs. </a:t>
            </a:r>
          </a:p>
          <a:p>
            <a:endParaRPr lang="en-US" altLang="ko-KR" dirty="0"/>
          </a:p>
          <a:p>
            <a:r>
              <a:rPr lang="en-US" altLang="ko-KR" dirty="0"/>
              <a:t>Although the United States has used reshoring policies for decades, they are relatively new to South Korea. </a:t>
            </a:r>
            <a:endParaRPr lang="ko-KR" altLang="en-US" dirty="0"/>
          </a:p>
        </p:txBody>
      </p:sp>
    </p:spTree>
    <p:extLst>
      <p:ext uri="{BB962C8B-B14F-4D97-AF65-F5344CB8AC3E}">
        <p14:creationId xmlns:p14="http://schemas.microsoft.com/office/powerpoint/2010/main" val="3669080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Related Literature </a:t>
            </a:r>
            <a:endParaRPr lang="ko-KR" altLang="en-US" dirty="0"/>
          </a:p>
        </p:txBody>
      </p:sp>
      <p:sp>
        <p:nvSpPr>
          <p:cNvPr id="3" name="내용 개체 틀 2"/>
          <p:cNvSpPr>
            <a:spLocks noGrp="1"/>
          </p:cNvSpPr>
          <p:nvPr>
            <p:ph idx="1"/>
          </p:nvPr>
        </p:nvSpPr>
        <p:spPr/>
        <p:txBody>
          <a:bodyPr>
            <a:normAutofit/>
          </a:bodyPr>
          <a:lstStyle/>
          <a:p>
            <a:r>
              <a:rPr lang="en-US" altLang="ko-KR" dirty="0"/>
              <a:t>Effect of offshoring on employment is theoretically ambiguous, with controversial debate on this issue ongoing. </a:t>
            </a:r>
            <a:endParaRPr lang="ko-KR" altLang="en-US" dirty="0"/>
          </a:p>
          <a:p>
            <a:endParaRPr lang="en-US" altLang="ko-KR" dirty="0"/>
          </a:p>
          <a:p>
            <a:endParaRPr lang="en-US" altLang="ko-KR" dirty="0"/>
          </a:p>
          <a:p>
            <a:r>
              <a:rPr lang="en-US" altLang="ko-KR" dirty="0"/>
              <a:t>Grossman and Rossi-</a:t>
            </a:r>
            <a:r>
              <a:rPr lang="en-US" altLang="ko-KR" dirty="0" err="1"/>
              <a:t>Hansberg</a:t>
            </a:r>
            <a:r>
              <a:rPr lang="en-US" altLang="ko-KR" dirty="0"/>
              <a:t> (2008) proposed a theoretical model for offshoring using a new framework known as “trade in tasks”</a:t>
            </a:r>
          </a:p>
          <a:p>
            <a:endParaRPr lang="en-US" altLang="ko-KR" dirty="0"/>
          </a:p>
          <a:p>
            <a:r>
              <a:rPr lang="en-US" altLang="ko-KR" dirty="0"/>
              <a:t>Suggesting the productivity effect, the job displacement effect and the terms of trade effect.</a:t>
            </a:r>
          </a:p>
          <a:p>
            <a:endParaRPr lang="en-US" altLang="ko-KR" dirty="0"/>
          </a:p>
          <a:p>
            <a:r>
              <a:rPr lang="en-US" altLang="ko-KR" dirty="0"/>
              <a:t>Productivity channel is as a source of a wage increase</a:t>
            </a:r>
          </a:p>
          <a:p>
            <a:endParaRPr lang="en-US" altLang="ko-KR" dirty="0"/>
          </a:p>
        </p:txBody>
      </p:sp>
    </p:spTree>
    <p:extLst>
      <p:ext uri="{BB962C8B-B14F-4D97-AF65-F5344CB8AC3E}">
        <p14:creationId xmlns:p14="http://schemas.microsoft.com/office/powerpoint/2010/main" val="108889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Related Literature </a:t>
            </a:r>
            <a:endParaRPr lang="ko-KR" altLang="en-US" dirty="0"/>
          </a:p>
        </p:txBody>
      </p:sp>
      <p:sp>
        <p:nvSpPr>
          <p:cNvPr id="3" name="내용 개체 틀 2"/>
          <p:cNvSpPr>
            <a:spLocks noGrp="1"/>
          </p:cNvSpPr>
          <p:nvPr>
            <p:ph idx="1"/>
          </p:nvPr>
        </p:nvSpPr>
        <p:spPr/>
        <p:txBody>
          <a:bodyPr>
            <a:normAutofit lnSpcReduction="10000"/>
          </a:bodyPr>
          <a:lstStyle/>
          <a:p>
            <a:r>
              <a:rPr lang="en-US" altLang="ko-KR" dirty="0"/>
              <a:t>Boehm et al. (2020) suggested that two opposing forces determine the impact of offshoring on employment. </a:t>
            </a:r>
          </a:p>
          <a:p>
            <a:endParaRPr lang="en-US" altLang="ko-KR" dirty="0"/>
          </a:p>
          <a:p>
            <a:r>
              <a:rPr lang="en-US" altLang="ko-KR" dirty="0"/>
              <a:t>“Scale effect” : Decrease in unit costs; thus, the optimal scale of production increases, indicating a positive effect on employment and induces job creation. </a:t>
            </a:r>
          </a:p>
          <a:p>
            <a:endParaRPr lang="en-US" altLang="ko-KR" dirty="0"/>
          </a:p>
          <a:p>
            <a:r>
              <a:rPr lang="en-US" altLang="ko-KR" dirty="0"/>
              <a:t>“Reallocation effect” : directly reduces employment and causes job destruction. </a:t>
            </a:r>
          </a:p>
          <a:p>
            <a:endParaRPr lang="en-US" altLang="ko-KR" dirty="0"/>
          </a:p>
          <a:p>
            <a:r>
              <a:rPr lang="en-US" altLang="ko-KR" dirty="0"/>
              <a:t>The positive net effect implies that offshoring and domestic employment are complementary, whereas the negative net effect implies that they are substitutes. </a:t>
            </a:r>
          </a:p>
          <a:p>
            <a:endParaRPr lang="en-US" altLang="ko-KR" dirty="0"/>
          </a:p>
        </p:txBody>
      </p:sp>
    </p:spTree>
    <p:extLst>
      <p:ext uri="{BB962C8B-B14F-4D97-AF65-F5344CB8AC3E}">
        <p14:creationId xmlns:p14="http://schemas.microsoft.com/office/powerpoint/2010/main" val="4034093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Related Literature </a:t>
            </a:r>
            <a:endParaRPr lang="ko-KR" altLang="en-US" dirty="0"/>
          </a:p>
        </p:txBody>
      </p:sp>
      <p:sp>
        <p:nvSpPr>
          <p:cNvPr id="3" name="내용 개체 틀 2"/>
          <p:cNvSpPr>
            <a:spLocks noGrp="1"/>
          </p:cNvSpPr>
          <p:nvPr>
            <p:ph idx="1"/>
          </p:nvPr>
        </p:nvSpPr>
        <p:spPr/>
        <p:txBody>
          <a:bodyPr/>
          <a:lstStyle/>
          <a:p>
            <a:r>
              <a:rPr lang="en-US" altLang="ko-KR" dirty="0"/>
              <a:t>Theoretical models of multinational firms deciding production process location and intra-firm or arm’s length sourcing strategies based on product contract friction (</a:t>
            </a:r>
            <a:r>
              <a:rPr lang="en-US" altLang="ko-KR" dirty="0" err="1"/>
              <a:t>Antras</a:t>
            </a:r>
            <a:r>
              <a:rPr lang="en-US" altLang="ko-KR" dirty="0"/>
              <a:t>, 2003; </a:t>
            </a:r>
            <a:r>
              <a:rPr lang="en-US" altLang="ko-KR" dirty="0" err="1"/>
              <a:t>Antras</a:t>
            </a:r>
            <a:r>
              <a:rPr lang="en-US" altLang="ko-KR" dirty="0"/>
              <a:t> and </a:t>
            </a:r>
            <a:r>
              <a:rPr lang="en-US" altLang="ko-KR" dirty="0" err="1"/>
              <a:t>Helpman</a:t>
            </a:r>
            <a:r>
              <a:rPr lang="en-US" altLang="ko-KR" dirty="0"/>
              <a:t>, 2004; Grossman and </a:t>
            </a:r>
            <a:r>
              <a:rPr lang="en-US" altLang="ko-KR" dirty="0" err="1"/>
              <a:t>Helpman</a:t>
            </a:r>
            <a:r>
              <a:rPr lang="en-US" altLang="ko-KR" dirty="0"/>
              <a:t>, 2005; Bernard et al., 2010) </a:t>
            </a:r>
          </a:p>
          <a:p>
            <a:pPr marL="0" indent="0">
              <a:buNone/>
            </a:pPr>
            <a:endParaRPr lang="en-US" altLang="ko-KR" dirty="0"/>
          </a:p>
          <a:p>
            <a:r>
              <a:rPr lang="en-US" altLang="ko-KR" dirty="0"/>
              <a:t>Significant variation in intra-firm and arm’s length imports across importing products and countries in the United States.</a:t>
            </a:r>
          </a:p>
          <a:p>
            <a:endParaRPr lang="en-US" altLang="ko-KR" dirty="0"/>
          </a:p>
          <a:p>
            <a:r>
              <a:rPr lang="en-US" altLang="ko-KR" dirty="0"/>
              <a:t>Intra-firm imports tend to be capital-intensive goods whereas arm’s length imports tend to be labor-intensive goods (</a:t>
            </a:r>
            <a:r>
              <a:rPr lang="en-US" altLang="ko-KR" dirty="0" err="1"/>
              <a:t>Antras</a:t>
            </a:r>
            <a:r>
              <a:rPr lang="en-US" altLang="ko-KR" dirty="0"/>
              <a:t>, 2003; Bernard et al., 2010). </a:t>
            </a:r>
            <a:endParaRPr lang="ko-KR" altLang="ko-KR" dirty="0"/>
          </a:p>
          <a:p>
            <a:endParaRPr lang="ko-KR" altLang="en-US" dirty="0"/>
          </a:p>
        </p:txBody>
      </p:sp>
    </p:spTree>
    <p:extLst>
      <p:ext uri="{BB962C8B-B14F-4D97-AF65-F5344CB8AC3E}">
        <p14:creationId xmlns:p14="http://schemas.microsoft.com/office/powerpoint/2010/main" val="3706621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Contribution</a:t>
            </a:r>
            <a:endParaRPr lang="ko-KR" altLang="en-US" dirty="0"/>
          </a:p>
        </p:txBody>
      </p:sp>
      <p:sp>
        <p:nvSpPr>
          <p:cNvPr id="3" name="내용 개체 틀 2"/>
          <p:cNvSpPr>
            <a:spLocks noGrp="1"/>
          </p:cNvSpPr>
          <p:nvPr>
            <p:ph idx="1"/>
          </p:nvPr>
        </p:nvSpPr>
        <p:spPr/>
        <p:txBody>
          <a:bodyPr/>
          <a:lstStyle/>
          <a:p>
            <a:r>
              <a:rPr lang="en-US" altLang="ko-KR" dirty="0"/>
              <a:t>In South Korea, the impact of offshoring is often anecdotal, due to the limited number of empirical studies undertaken.</a:t>
            </a:r>
          </a:p>
          <a:p>
            <a:endParaRPr lang="en-US" altLang="ko-KR" dirty="0"/>
          </a:p>
          <a:p>
            <a:r>
              <a:rPr lang="en-US" altLang="ko-KR" dirty="0"/>
              <a:t>Although this research follows a similar approach to that of Boehm et al. (2020), we explicitly measure the sourcing strategies of firms and investigate the effect of those activities on employment growth. </a:t>
            </a:r>
          </a:p>
          <a:p>
            <a:endParaRPr lang="en-US" altLang="ko-KR" dirty="0"/>
          </a:p>
          <a:p>
            <a:r>
              <a:rPr lang="en-US" altLang="ko-KR" dirty="0"/>
              <a:t>We observe whether firms participate in arms-length offshoring, intra-firm offshoring, arms-length domestic sourcing, and intra-firm domestic sourcing, and the value associated with each sourcing strategy. </a:t>
            </a:r>
            <a:endParaRPr lang="ko-KR" altLang="ko-KR" dirty="0"/>
          </a:p>
          <a:p>
            <a:endParaRPr lang="ko-KR" altLang="en-US" dirty="0"/>
          </a:p>
        </p:txBody>
      </p:sp>
    </p:spTree>
    <p:extLst>
      <p:ext uri="{BB962C8B-B14F-4D97-AF65-F5344CB8AC3E}">
        <p14:creationId xmlns:p14="http://schemas.microsoft.com/office/powerpoint/2010/main" val="2121323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Contribution</a:t>
            </a:r>
            <a:endParaRPr lang="ko-KR" altLang="en-US" dirty="0"/>
          </a:p>
        </p:txBody>
      </p:sp>
      <p:sp>
        <p:nvSpPr>
          <p:cNvPr id="3" name="내용 개체 틀 2"/>
          <p:cNvSpPr>
            <a:spLocks noGrp="1"/>
          </p:cNvSpPr>
          <p:nvPr>
            <p:ph idx="1"/>
          </p:nvPr>
        </p:nvSpPr>
        <p:spPr/>
        <p:txBody>
          <a:bodyPr/>
          <a:lstStyle/>
          <a:p>
            <a:r>
              <a:rPr lang="en-US" altLang="ko-KR" dirty="0"/>
              <a:t>In South Korea, the impact of offshoring is often anecdotal, due to the limited number of empirical studies undertaken.</a:t>
            </a:r>
          </a:p>
          <a:p>
            <a:endParaRPr lang="en-US" altLang="ko-KR" dirty="0"/>
          </a:p>
          <a:p>
            <a:r>
              <a:rPr lang="en-US" altLang="ko-KR" dirty="0"/>
              <a:t>Explicitly measuring the sourcing strategies of firms and investigate the effect of those activities on employment growth. </a:t>
            </a:r>
          </a:p>
          <a:p>
            <a:endParaRPr lang="en-US" altLang="ko-KR" dirty="0"/>
          </a:p>
          <a:p>
            <a:r>
              <a:rPr lang="en-US" altLang="ko-KR" dirty="0"/>
              <a:t>Observing whether firms participate in arms-length offshoring, intra-firm offshoring, arms-length domestic sourcing, and intra-firm domestic sourcing, and the value associated with each sourcing strategy. </a:t>
            </a:r>
            <a:endParaRPr lang="ko-KR" altLang="ko-KR" dirty="0"/>
          </a:p>
          <a:p>
            <a:endParaRPr lang="ko-KR" altLang="en-US" dirty="0"/>
          </a:p>
        </p:txBody>
      </p:sp>
    </p:spTree>
    <p:extLst>
      <p:ext uri="{BB962C8B-B14F-4D97-AF65-F5344CB8AC3E}">
        <p14:creationId xmlns:p14="http://schemas.microsoft.com/office/powerpoint/2010/main" val="3683620038"/>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41920</TotalTime>
  <Words>2426</Words>
  <Application>Microsoft Office PowerPoint</Application>
  <PresentationFormat>화면 슬라이드 쇼(4:3)</PresentationFormat>
  <Paragraphs>680</Paragraphs>
  <Slides>25</Slides>
  <Notes>2</Notes>
  <HiddenSlides>0</HiddenSlides>
  <MMClips>0</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25</vt:i4>
      </vt:variant>
    </vt:vector>
  </HeadingPairs>
  <TitlesOfParts>
    <vt:vector size="32" baseType="lpstr">
      <vt:lpstr>맑은 고딕</vt:lpstr>
      <vt:lpstr>바탕</vt:lpstr>
      <vt:lpstr>함초롬바탕</vt:lpstr>
      <vt:lpstr>Arial</vt:lpstr>
      <vt:lpstr>Cambria Math</vt:lpstr>
      <vt:lpstr>Times New Roman</vt:lpstr>
      <vt:lpstr>Office 테마</vt:lpstr>
      <vt:lpstr>PowerPoint 프레젠테이션</vt:lpstr>
      <vt:lpstr>Introduction</vt:lpstr>
      <vt:lpstr>Background </vt:lpstr>
      <vt:lpstr>Background </vt:lpstr>
      <vt:lpstr>Related Literature </vt:lpstr>
      <vt:lpstr>Related Literature </vt:lpstr>
      <vt:lpstr>Related Literature </vt:lpstr>
      <vt:lpstr>Contribution</vt:lpstr>
      <vt:lpstr>Contribution</vt:lpstr>
      <vt:lpstr>Structure of Production</vt:lpstr>
      <vt:lpstr>Empirical Analysis</vt:lpstr>
      <vt:lpstr>Job Creation and Job destruction Rate</vt:lpstr>
      <vt:lpstr>JCR and JDR in South Korea </vt:lpstr>
      <vt:lpstr>Net Job Creation Rate in South Korea</vt:lpstr>
      <vt:lpstr>Baseline Specification</vt:lpstr>
      <vt:lpstr>Data</vt:lpstr>
      <vt:lpstr>OECD Technology Level Definition</vt:lpstr>
      <vt:lpstr>Empirical Results</vt:lpstr>
      <vt:lpstr>PowerPoint 프레젠테이션</vt:lpstr>
      <vt:lpstr>PowerPoint 프레젠테이션</vt:lpstr>
      <vt:lpstr>PowerPoint 프레젠테이션</vt:lpstr>
      <vt:lpstr>PowerPoint 프레젠테이션</vt:lpstr>
      <vt:lpstr>PowerPoint 프레젠테이션</vt:lpstr>
      <vt:lpstr>Conclusion</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Preferential Trade Agreement and External Tariff</dc:title>
  <dc:creator>Preferred Customer</dc:creator>
  <cp:lastModifiedBy>USER</cp:lastModifiedBy>
  <cp:revision>906</cp:revision>
  <cp:lastPrinted>2017-06-21T08:52:07Z</cp:lastPrinted>
  <dcterms:created xsi:type="dcterms:W3CDTF">2007-08-14T23:17:05Z</dcterms:created>
  <dcterms:modified xsi:type="dcterms:W3CDTF">2024-09-13T08:38:36Z</dcterms:modified>
</cp:coreProperties>
</file>